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spTree>
      <p:nvGrpSpPr>
        <p:cNvPr id="1" name=""/>
        <p:cNvGrpSpPr/>
        <p:nvPr/>
      </p:nvGrpSpPr>
      <p:grpSpPr>
        <a:xfrm>
          <a:off x="0" y="0"/>
          <a:ext cx="0" cy="0"/>
          <a:chOff x="0" y="0"/>
          <a:chExt cx="0" cy="0"/>
        </a:xfrm>
      </p:grpSpPr>
      <p:sp>
        <p:nvSpPr>
          <p:cNvPr id="11" name="Titolo Testo"/>
          <p:cNvSpPr txBox="1"/>
          <p:nvPr>
            <p:ph type="title"/>
          </p:nvPr>
        </p:nvSpPr>
        <p:spPr>
          <a:xfrm>
            <a:off x="1270000" y="1638300"/>
            <a:ext cx="10464800" cy="3302000"/>
          </a:xfrm>
          <a:prstGeom prst="rect">
            <a:avLst/>
          </a:prstGeom>
        </p:spPr>
        <p:txBody>
          <a:bodyPr anchor="b"/>
          <a:lstStyle/>
          <a:p>
            <a:pPr/>
            <a:r>
              <a:t>Titolo Testo</a:t>
            </a:r>
          </a:p>
        </p:txBody>
      </p:sp>
      <p:sp>
        <p:nvSpPr>
          <p:cNvPr id="12" name="Corpo livello uno…"/>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93" name="–Giovanni Mela"/>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–Giovanni Mela</a:t>
            </a:r>
          </a:p>
        </p:txBody>
      </p:sp>
      <p:sp>
        <p:nvSpPr>
          <p:cNvPr id="94" name="“Inserisci qui una citazion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“Inserisci qui una citazione”. </a:t>
            </a:r>
          </a:p>
        </p:txBody>
      </p:sp>
      <p:sp>
        <p:nvSpPr>
          <p:cNvPr id="9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magin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11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0" name="Immagin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olo Testo"/>
          <p:cNvSpPr txBox="1"/>
          <p:nvPr>
            <p:ph type="title"/>
          </p:nvPr>
        </p:nvSpPr>
        <p:spPr>
          <a:xfrm>
            <a:off x="1270000" y="6718300"/>
            <a:ext cx="10464800" cy="1422400"/>
          </a:xfrm>
          <a:prstGeom prst="rect">
            <a:avLst/>
          </a:prstGeom>
        </p:spPr>
        <p:txBody>
          <a:bodyPr anchor="b"/>
          <a:lstStyle/>
          <a:p>
            <a:pPr/>
            <a:r>
              <a:t>Titolo Testo</a:t>
            </a:r>
          </a:p>
        </p:txBody>
      </p:sp>
      <p:sp>
        <p:nvSpPr>
          <p:cNvPr id="22" name="Corpo livello uno…"/>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0" name="Titolo Testo"/>
          <p:cNvSpPr txBox="1"/>
          <p:nvPr>
            <p:ph type="title"/>
          </p:nvPr>
        </p:nvSpPr>
        <p:spPr>
          <a:xfrm>
            <a:off x="1270000" y="3225800"/>
            <a:ext cx="10464800" cy="3302000"/>
          </a:xfrm>
          <a:prstGeom prst="rect">
            <a:avLst/>
          </a:prstGeom>
        </p:spPr>
        <p:txBody>
          <a:bodyPr/>
          <a:lstStyle/>
          <a:p>
            <a:pPr/>
            <a:r>
              <a:t>Titolo Testo</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38" name="Immagin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olo Testo"/>
          <p:cNvSpPr txBox="1"/>
          <p:nvPr>
            <p:ph type="title"/>
          </p:nvPr>
        </p:nvSpPr>
        <p:spPr>
          <a:xfrm>
            <a:off x="952500" y="635000"/>
            <a:ext cx="5334000" cy="3987800"/>
          </a:xfrm>
          <a:prstGeom prst="rect">
            <a:avLst/>
          </a:prstGeom>
        </p:spPr>
        <p:txBody>
          <a:bodyPr anchor="b"/>
          <a:lstStyle>
            <a:lvl1pPr>
              <a:defRPr sz="6000"/>
            </a:lvl1pPr>
          </a:lstStyle>
          <a:p>
            <a:pPr/>
            <a:r>
              <a:t>Titolo Testo</a:t>
            </a:r>
          </a:p>
        </p:txBody>
      </p:sp>
      <p:sp>
        <p:nvSpPr>
          <p:cNvPr id="40" name="Corpo livello uno…"/>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48" name="Titolo Testo"/>
          <p:cNvSpPr txBox="1"/>
          <p:nvPr>
            <p:ph type="title"/>
          </p:nvPr>
        </p:nvSpPr>
        <p:spPr>
          <a:prstGeom prst="rect">
            <a:avLst/>
          </a:prstGeom>
        </p:spPr>
        <p:txBody>
          <a:bodyPr/>
          <a:lstStyle/>
          <a:p>
            <a:pPr/>
            <a:r>
              <a:t>Titolo Testo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5" name="Immagin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olo Testo"/>
          <p:cNvSpPr txBox="1"/>
          <p:nvPr>
            <p:ph type="title"/>
          </p:nvPr>
        </p:nvSpPr>
        <p:spPr>
          <a:prstGeom prst="rect">
            <a:avLst/>
          </a:prstGeom>
        </p:spPr>
        <p:txBody>
          <a:bodyPr/>
          <a:lstStyle/>
          <a:p>
            <a:pPr/>
            <a:r>
              <a:t>Titolo Testo</a:t>
            </a:r>
          </a:p>
        </p:txBody>
      </p:sp>
      <p:sp>
        <p:nvSpPr>
          <p:cNvPr id="67" name="Corpo livello uno…"/>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75" name="Corpo livello uno…"/>
          <p:cNvSpPr txBox="1"/>
          <p:nvPr>
            <p:ph type="body" idx="1"/>
          </p:nvPr>
        </p:nvSpPr>
        <p:spPr>
          <a:xfrm>
            <a:off x="952500" y="1270000"/>
            <a:ext cx="11099800" cy="72136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83" name="Immagin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magin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magin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Corpo livello uno…"/>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tif"/><Relationship Id="rId6"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5.png"/><Relationship Id="rId4" Type="http://schemas.openxmlformats.org/officeDocument/2006/relationships/image" Target="../media/image1.tif"/><Relationship Id="rId5"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2.tif"/><Relationship Id="rId4" Type="http://schemas.openxmlformats.org/officeDocument/2006/relationships/image" Target="../media/image7.png"/><Relationship Id="rId5" Type="http://schemas.openxmlformats.org/officeDocument/2006/relationships/image" Target="../media/image1.tif"/><Relationship Id="rId6"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1.tif"/><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Rettangolo"/>
          <p:cNvSpPr/>
          <p:nvPr/>
        </p:nvSpPr>
        <p:spPr>
          <a:xfrm>
            <a:off x="-2613085" y="8458035"/>
            <a:ext cx="18635267" cy="2914188"/>
          </a:xfrm>
          <a:prstGeom prst="rect">
            <a:avLst/>
          </a:prstGeom>
          <a:solidFill>
            <a:srgbClr val="0E73C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 </a:t>
            </a:r>
          </a:p>
        </p:txBody>
      </p:sp>
      <p:sp>
        <p:nvSpPr>
          <p:cNvPr id="120" name="09:30 | Incontro presso “xxxxxxxxxxxxxxxxx” : interventi a cura del promoter locale e Comitato Italiano…"/>
          <p:cNvSpPr txBox="1"/>
          <p:nvPr/>
        </p:nvSpPr>
        <p:spPr>
          <a:xfrm>
            <a:off x="145433" y="5013957"/>
            <a:ext cx="12649094" cy="2471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17500" indent="-317500" algn="l">
              <a:buSzPct val="79000"/>
              <a:buChar char="•"/>
              <a:defRPr b="0" sz="2700">
                <a:solidFill>
                  <a:srgbClr val="929292"/>
                </a:solidFill>
                <a:latin typeface="DIN Condensed"/>
                <a:ea typeface="DIN Condensed"/>
                <a:cs typeface="DIN Condensed"/>
                <a:sym typeface="DIN Condensed"/>
              </a:defRPr>
            </a:pPr>
            <a:r>
              <a:t>09:30 | Incontro presso “xxxxxxxxxxxxxxxxx” : interventi a cura del promoter locale e Comitato Italiano </a:t>
            </a:r>
          </a:p>
          <a:p>
            <a:pPr marL="317500" indent="-317500" algn="l">
              <a:buSzPct val="79000"/>
              <a:buChar char="•"/>
              <a:defRPr b="0" sz="2700">
                <a:solidFill>
                  <a:srgbClr val="929292"/>
                </a:solidFill>
                <a:latin typeface="DIN Condensed"/>
                <a:ea typeface="DIN Condensed"/>
                <a:cs typeface="DIN Condensed"/>
                <a:sym typeface="DIN Condensed"/>
              </a:defRPr>
            </a:pPr>
            <a:r>
              <a:t>10:30 - 12.30 | Attività presso xxxxx : </a:t>
            </a:r>
          </a:p>
          <a:p>
            <a:pPr lvl="1" marL="749299" indent="-304799" algn="l">
              <a:buSzPct val="34000"/>
              <a:buBlip>
                <a:blip r:embed="rId2"/>
              </a:buBlip>
              <a:defRPr b="0" sz="2700">
                <a:solidFill>
                  <a:srgbClr val="929292"/>
                </a:solidFill>
                <a:latin typeface="DIN Condensed"/>
                <a:ea typeface="DIN Condensed"/>
                <a:cs typeface="DIN Condensed"/>
                <a:sym typeface="DIN Condensed"/>
              </a:defRPr>
            </a:pPr>
            <a:r>
              <a:t>Educazione al movimento (La Casa di Tremolo)</a:t>
            </a:r>
          </a:p>
          <a:p>
            <a:pPr lvl="1" marL="749299" indent="-304799" algn="l">
              <a:buSzPct val="34000"/>
              <a:buBlip>
                <a:blip r:embed="rId2"/>
              </a:buBlip>
              <a:defRPr b="0" sz="2700">
                <a:solidFill>
                  <a:srgbClr val="929292"/>
                </a:solidFill>
                <a:latin typeface="DIN Condensed"/>
                <a:ea typeface="DIN Condensed"/>
                <a:cs typeface="DIN Condensed"/>
                <a:sym typeface="DIN Condensed"/>
              </a:defRPr>
            </a:pPr>
            <a:r>
              <a:t>Consulenza burocratica (ANMIC locale)</a:t>
            </a:r>
          </a:p>
          <a:p>
            <a:pPr lvl="1" marL="749299" indent="-304799" algn="l">
              <a:buSzPct val="34000"/>
              <a:buBlip>
                <a:blip r:embed="rId2"/>
              </a:buBlip>
              <a:defRPr b="0" sz="2700">
                <a:solidFill>
                  <a:srgbClr val="929292"/>
                </a:solidFill>
                <a:latin typeface="DIN Condensed"/>
                <a:ea typeface="DIN Condensed"/>
                <a:cs typeface="DIN Condensed"/>
                <a:sym typeface="DIN Condensed"/>
              </a:defRPr>
            </a:pPr>
            <a:r>
              <a:t>Percorso sensoriale per caregiver ed operatori (La casa di tremolo)</a:t>
            </a:r>
          </a:p>
          <a:p>
            <a:pPr lvl="1" marL="749299" indent="-304799" algn="l">
              <a:buSzPct val="34000"/>
              <a:buBlip>
                <a:blip r:embed="rId2"/>
              </a:buBlip>
              <a:defRPr b="0" sz="2700">
                <a:solidFill>
                  <a:srgbClr val="929292"/>
                </a:solidFill>
                <a:latin typeface="DIN Condensed"/>
                <a:ea typeface="DIN Condensed"/>
                <a:cs typeface="DIN Condensed"/>
                <a:sym typeface="DIN Condensed"/>
              </a:defRPr>
            </a:pPr>
            <a:r>
              <a:t>… altro</a:t>
            </a:r>
          </a:p>
        </p:txBody>
      </p:sp>
      <p:pic>
        <p:nvPicPr>
          <p:cNvPr id="121" name="logo_comitato.ai" descr="logo_comitato.ai"/>
          <p:cNvPicPr>
            <a:picLocks noChangeAspect="1"/>
          </p:cNvPicPr>
          <p:nvPr/>
        </p:nvPicPr>
        <p:blipFill>
          <a:blip r:embed="rId3">
            <a:extLst/>
          </a:blip>
          <a:srcRect l="0" t="0" r="0" b="3"/>
          <a:stretch>
            <a:fillRect/>
          </a:stretch>
        </p:blipFill>
        <p:spPr>
          <a:xfrm>
            <a:off x="1502181" y="8543487"/>
            <a:ext cx="814777" cy="1129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4"/>
                </a:lnTo>
                <a:lnTo>
                  <a:pt x="0" y="21600"/>
                </a:lnTo>
                <a:lnTo>
                  <a:pt x="10795" y="21600"/>
                </a:lnTo>
                <a:lnTo>
                  <a:pt x="21600" y="21600"/>
                </a:lnTo>
                <a:lnTo>
                  <a:pt x="21600" y="10804"/>
                </a:lnTo>
                <a:lnTo>
                  <a:pt x="21600" y="0"/>
                </a:lnTo>
                <a:lnTo>
                  <a:pt x="10795" y="0"/>
                </a:lnTo>
                <a:lnTo>
                  <a:pt x="0" y="0"/>
                </a:lnTo>
                <a:close/>
                <a:moveTo>
                  <a:pt x="7144" y="5152"/>
                </a:moveTo>
                <a:cubicBezTo>
                  <a:pt x="9571" y="5152"/>
                  <a:pt x="9471" y="5121"/>
                  <a:pt x="10290" y="6199"/>
                </a:cubicBezTo>
                <a:cubicBezTo>
                  <a:pt x="10546" y="6536"/>
                  <a:pt x="10836" y="6848"/>
                  <a:pt x="10942" y="6897"/>
                </a:cubicBezTo>
                <a:cubicBezTo>
                  <a:pt x="11048" y="6945"/>
                  <a:pt x="11141" y="7033"/>
                  <a:pt x="11142" y="7086"/>
                </a:cubicBezTo>
                <a:cubicBezTo>
                  <a:pt x="11143" y="7139"/>
                  <a:pt x="11245" y="7365"/>
                  <a:pt x="11373" y="7587"/>
                </a:cubicBezTo>
                <a:cubicBezTo>
                  <a:pt x="11637" y="8042"/>
                  <a:pt x="11554" y="8203"/>
                  <a:pt x="10153" y="9878"/>
                </a:cubicBezTo>
                <a:lnTo>
                  <a:pt x="9438" y="10736"/>
                </a:lnTo>
                <a:lnTo>
                  <a:pt x="7186" y="10773"/>
                </a:lnTo>
                <a:lnTo>
                  <a:pt x="4945" y="10804"/>
                </a:lnTo>
                <a:lnTo>
                  <a:pt x="4535" y="10341"/>
                </a:lnTo>
                <a:cubicBezTo>
                  <a:pt x="3971" y="9693"/>
                  <a:pt x="3298" y="8853"/>
                  <a:pt x="2956" y="8368"/>
                </a:cubicBezTo>
                <a:cubicBezTo>
                  <a:pt x="2635" y="7913"/>
                  <a:pt x="2662" y="7863"/>
                  <a:pt x="3935" y="6259"/>
                </a:cubicBezTo>
                <a:cubicBezTo>
                  <a:pt x="4850" y="5106"/>
                  <a:pt x="4706" y="5152"/>
                  <a:pt x="7144" y="5152"/>
                </a:cubicBezTo>
                <a:close/>
              </a:path>
            </a:pathLst>
          </a:custGeom>
          <a:ln w="12700">
            <a:miter lim="400000"/>
          </a:ln>
        </p:spPr>
      </p:pic>
      <p:pic>
        <p:nvPicPr>
          <p:cNvPr id="122" name="Logo_La_Casa_di_Tremolo.pdf" descr="Logo_La_Casa_di_Tremolo.pdf"/>
          <p:cNvPicPr>
            <a:picLocks noChangeAspect="1"/>
          </p:cNvPicPr>
          <p:nvPr/>
        </p:nvPicPr>
        <p:blipFill>
          <a:blip r:embed="rId4">
            <a:extLst/>
          </a:blip>
          <a:srcRect l="0" t="0" r="13" b="3"/>
          <a:stretch>
            <a:fillRect/>
          </a:stretch>
        </p:blipFill>
        <p:spPr>
          <a:xfrm>
            <a:off x="145433" y="8541685"/>
            <a:ext cx="1158876" cy="1142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0" y="0"/>
                </a:moveTo>
                <a:cubicBezTo>
                  <a:pt x="231" y="0"/>
                  <a:pt x="0" y="211"/>
                  <a:pt x="0" y="473"/>
                </a:cubicBezTo>
                <a:cubicBezTo>
                  <a:pt x="0" y="1073"/>
                  <a:pt x="138" y="1073"/>
                  <a:pt x="629" y="473"/>
                </a:cubicBezTo>
                <a:cubicBezTo>
                  <a:pt x="948" y="82"/>
                  <a:pt x="926" y="0"/>
                  <a:pt x="510" y="0"/>
                </a:cubicBezTo>
                <a:close/>
                <a:moveTo>
                  <a:pt x="21097" y="0"/>
                </a:moveTo>
                <a:cubicBezTo>
                  <a:pt x="20998" y="0"/>
                  <a:pt x="20922" y="8"/>
                  <a:pt x="20868" y="23"/>
                </a:cubicBezTo>
                <a:cubicBezTo>
                  <a:pt x="20840" y="30"/>
                  <a:pt x="20817" y="33"/>
                  <a:pt x="20801" y="45"/>
                </a:cubicBezTo>
                <a:cubicBezTo>
                  <a:pt x="20719" y="103"/>
                  <a:pt x="20768" y="222"/>
                  <a:pt x="20942" y="435"/>
                </a:cubicBezTo>
                <a:cubicBezTo>
                  <a:pt x="21192" y="741"/>
                  <a:pt x="21274" y="3007"/>
                  <a:pt x="21215" y="7983"/>
                </a:cubicBezTo>
                <a:lnTo>
                  <a:pt x="21134" y="15088"/>
                </a:lnTo>
                <a:lnTo>
                  <a:pt x="20195" y="14990"/>
                </a:lnTo>
                <a:cubicBezTo>
                  <a:pt x="19678" y="14935"/>
                  <a:pt x="19156" y="14789"/>
                  <a:pt x="19033" y="14668"/>
                </a:cubicBezTo>
                <a:cubicBezTo>
                  <a:pt x="18910" y="14546"/>
                  <a:pt x="18593" y="13014"/>
                  <a:pt x="18330" y="11269"/>
                </a:cubicBezTo>
                <a:cubicBezTo>
                  <a:pt x="17865" y="8177"/>
                  <a:pt x="17867" y="8088"/>
                  <a:pt x="18478" y="7570"/>
                </a:cubicBezTo>
                <a:cubicBezTo>
                  <a:pt x="19094" y="7049"/>
                  <a:pt x="19081" y="7015"/>
                  <a:pt x="17709" y="5875"/>
                </a:cubicBezTo>
                <a:cubicBezTo>
                  <a:pt x="16464" y="4839"/>
                  <a:pt x="16306" y="4556"/>
                  <a:pt x="16222" y="3234"/>
                </a:cubicBezTo>
                <a:cubicBezTo>
                  <a:pt x="16131" y="1808"/>
                  <a:pt x="16080" y="1740"/>
                  <a:pt x="15083" y="1643"/>
                </a:cubicBezTo>
                <a:cubicBezTo>
                  <a:pt x="14512" y="1587"/>
                  <a:pt x="13853" y="1710"/>
                  <a:pt x="13611" y="1913"/>
                </a:cubicBezTo>
                <a:cubicBezTo>
                  <a:pt x="13268" y="2202"/>
                  <a:pt x="12988" y="2142"/>
                  <a:pt x="12353" y="1636"/>
                </a:cubicBezTo>
                <a:lnTo>
                  <a:pt x="11547" y="990"/>
                </a:lnTo>
                <a:lnTo>
                  <a:pt x="8233" y="3204"/>
                </a:lnTo>
                <a:cubicBezTo>
                  <a:pt x="5216" y="5221"/>
                  <a:pt x="4876" y="5372"/>
                  <a:pt x="4394" y="4929"/>
                </a:cubicBezTo>
                <a:cubicBezTo>
                  <a:pt x="3665" y="4260"/>
                  <a:pt x="3481" y="4319"/>
                  <a:pt x="3114" y="5297"/>
                </a:cubicBezTo>
                <a:cubicBezTo>
                  <a:pt x="2900" y="5870"/>
                  <a:pt x="2892" y="6443"/>
                  <a:pt x="3107" y="7067"/>
                </a:cubicBezTo>
                <a:cubicBezTo>
                  <a:pt x="3367" y="7825"/>
                  <a:pt x="3314" y="8143"/>
                  <a:pt x="2796" y="8853"/>
                </a:cubicBezTo>
                <a:cubicBezTo>
                  <a:pt x="2341" y="9478"/>
                  <a:pt x="2190" y="10112"/>
                  <a:pt x="2256" y="11119"/>
                </a:cubicBezTo>
                <a:cubicBezTo>
                  <a:pt x="2332" y="12277"/>
                  <a:pt x="2236" y="12570"/>
                  <a:pt x="1679" y="12859"/>
                </a:cubicBezTo>
                <a:cubicBezTo>
                  <a:pt x="44" y="13708"/>
                  <a:pt x="0" y="13832"/>
                  <a:pt x="0" y="17826"/>
                </a:cubicBezTo>
                <a:lnTo>
                  <a:pt x="0" y="21600"/>
                </a:lnTo>
                <a:lnTo>
                  <a:pt x="10800" y="21600"/>
                </a:lnTo>
                <a:lnTo>
                  <a:pt x="21600" y="21600"/>
                </a:lnTo>
                <a:lnTo>
                  <a:pt x="21600" y="10804"/>
                </a:lnTo>
                <a:cubicBezTo>
                  <a:pt x="21600" y="1053"/>
                  <a:pt x="21556" y="0"/>
                  <a:pt x="21097" y="0"/>
                </a:cubicBezTo>
                <a:close/>
              </a:path>
            </a:pathLst>
          </a:custGeom>
          <a:ln w="12700">
            <a:miter lim="400000"/>
          </a:ln>
        </p:spPr>
      </p:pic>
      <p:sp>
        <p:nvSpPr>
          <p:cNvPr id="123" name="Rettangolo"/>
          <p:cNvSpPr/>
          <p:nvPr/>
        </p:nvSpPr>
        <p:spPr>
          <a:xfrm>
            <a:off x="-2654367" y="1727200"/>
            <a:ext cx="18635267" cy="3149600"/>
          </a:xfrm>
          <a:prstGeom prst="rect">
            <a:avLst/>
          </a:prstGeom>
          <a:solidFill>
            <a:srgbClr val="0E73C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 </a:t>
            </a:r>
          </a:p>
        </p:txBody>
      </p:sp>
      <p:grpSp>
        <p:nvGrpSpPr>
          <p:cNvPr id="129" name="Gruppo"/>
          <p:cNvGrpSpPr/>
          <p:nvPr/>
        </p:nvGrpSpPr>
        <p:grpSpPr>
          <a:xfrm>
            <a:off x="-2086440" y="-7842"/>
            <a:ext cx="15760107" cy="4817547"/>
            <a:chOff x="0" y="0"/>
            <a:chExt cx="15760106" cy="4817545"/>
          </a:xfrm>
        </p:grpSpPr>
        <p:pic>
          <p:nvPicPr>
            <p:cNvPr id="124" name="Immagine" descr="Immagine"/>
            <p:cNvPicPr>
              <a:picLocks noChangeAspect="1"/>
            </p:cNvPicPr>
            <p:nvPr/>
          </p:nvPicPr>
          <p:blipFill>
            <a:blip r:embed="rId5">
              <a:extLst/>
            </a:blip>
            <a:stretch>
              <a:fillRect/>
            </a:stretch>
          </p:blipFill>
          <p:spPr>
            <a:xfrm>
              <a:off x="0" y="0"/>
              <a:ext cx="15760107" cy="2096095"/>
            </a:xfrm>
            <a:prstGeom prst="rect">
              <a:avLst/>
            </a:prstGeom>
            <a:ln w="12700" cap="flat">
              <a:noFill/>
              <a:miter lim="400000"/>
            </a:ln>
            <a:effectLst/>
          </p:spPr>
        </p:pic>
        <p:sp>
          <p:nvSpPr>
            <p:cNvPr id="125" name="gg mese 2019 | Località | Indirizzo"/>
            <p:cNvSpPr txBox="1"/>
            <p:nvPr/>
          </p:nvSpPr>
          <p:spPr>
            <a:xfrm>
              <a:off x="5128961" y="3974263"/>
              <a:ext cx="8409890" cy="843283"/>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b="0" spc="116" sz="5800">
                  <a:solidFill>
                    <a:srgbClr val="FFFFFF"/>
                  </a:solidFill>
                  <a:latin typeface="DIN Condensed"/>
                  <a:ea typeface="DIN Condensed"/>
                  <a:cs typeface="DIN Condensed"/>
                  <a:sym typeface="DIN Condensed"/>
                </a:defRPr>
              </a:lvl1pPr>
            </a:lstStyle>
            <a:p>
              <a:pPr/>
              <a:r>
                <a:t>gg mese 2019 | Località | Indirizzo</a:t>
              </a:r>
            </a:p>
          </p:txBody>
        </p:sp>
        <p:sp>
          <p:nvSpPr>
            <p:cNvPr id="126" name="GIORNATA INFORMATIVA SULLA MALATTIA DI PARKINSON"/>
            <p:cNvSpPr txBox="1"/>
            <p:nvPr/>
          </p:nvSpPr>
          <p:spPr>
            <a:xfrm>
              <a:off x="3811332" y="3297793"/>
              <a:ext cx="9238108" cy="629923"/>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200">
                  <a:solidFill>
                    <a:srgbClr val="FFFFFF"/>
                  </a:solidFill>
                  <a:latin typeface="DIN Condensed"/>
                  <a:ea typeface="DIN Condensed"/>
                  <a:cs typeface="DIN Condensed"/>
                  <a:sym typeface="DIN Condensed"/>
                </a:defRPr>
              </a:lvl1pPr>
            </a:lstStyle>
            <a:p>
              <a:pPr/>
              <a:r>
                <a:t>GIORNATA INFORMATIVA SULLA MALATTIA DI PARKINSON</a:t>
              </a:r>
            </a:p>
          </p:txBody>
        </p:sp>
        <p:sp>
          <p:nvSpPr>
            <p:cNvPr id="127" name="TREMOLO DAY"/>
            <p:cNvSpPr txBox="1"/>
            <p:nvPr/>
          </p:nvSpPr>
          <p:spPr>
            <a:xfrm>
              <a:off x="3466362" y="1679331"/>
              <a:ext cx="9801048" cy="1676189"/>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400">
                  <a:solidFill>
                    <a:srgbClr val="FFFFFF"/>
                  </a:solidFill>
                </a:defRPr>
              </a:lvl1pPr>
            </a:lstStyle>
            <a:p>
              <a:pPr/>
              <a:r>
                <a:t>TREMOLO DAY</a:t>
              </a:r>
            </a:p>
          </p:txBody>
        </p:sp>
        <p:pic>
          <p:nvPicPr>
            <p:cNvPr id="128" name="tremolo2.psd" descr="tremolo2.psd"/>
            <p:cNvPicPr>
              <a:picLocks noChangeAspect="1"/>
            </p:cNvPicPr>
            <p:nvPr/>
          </p:nvPicPr>
          <p:blipFill>
            <a:blip r:embed="rId6">
              <a:extLst/>
            </a:blip>
            <a:srcRect l="9484" t="3521" r="11500" b="6909"/>
            <a:stretch>
              <a:fillRect/>
            </a:stretch>
          </p:blipFill>
          <p:spPr>
            <a:xfrm>
              <a:off x="2149633" y="1933854"/>
              <a:ext cx="1795591" cy="2751975"/>
            </a:xfrm>
            <a:custGeom>
              <a:avLst/>
              <a:gdLst/>
              <a:ahLst/>
              <a:cxnLst>
                <a:cxn ang="0">
                  <a:pos x="wd2" y="hd2"/>
                </a:cxn>
                <a:cxn ang="5400000">
                  <a:pos x="wd2" y="hd2"/>
                </a:cxn>
                <a:cxn ang="10800000">
                  <a:pos x="wd2" y="hd2"/>
                </a:cxn>
                <a:cxn ang="16200000">
                  <a:pos x="wd2" y="hd2"/>
                </a:cxn>
              </a:cxnLst>
              <a:rect l="0" t="0" r="r" b="b"/>
              <a:pathLst>
                <a:path w="21566" h="21496" fill="norm" stroke="1" extrusionOk="0">
                  <a:moveTo>
                    <a:pt x="9735" y="8"/>
                  </a:moveTo>
                  <a:cubicBezTo>
                    <a:pt x="8638" y="-94"/>
                    <a:pt x="7991" y="789"/>
                    <a:pt x="7828" y="2609"/>
                  </a:cubicBezTo>
                  <a:cubicBezTo>
                    <a:pt x="7702" y="4026"/>
                    <a:pt x="7778" y="4324"/>
                    <a:pt x="8548" y="5387"/>
                  </a:cubicBezTo>
                  <a:cubicBezTo>
                    <a:pt x="9723" y="7009"/>
                    <a:pt x="9725" y="7429"/>
                    <a:pt x="8558" y="7898"/>
                  </a:cubicBezTo>
                  <a:cubicBezTo>
                    <a:pt x="7022" y="8515"/>
                    <a:pt x="5649" y="9576"/>
                    <a:pt x="5402" y="10335"/>
                  </a:cubicBezTo>
                  <a:cubicBezTo>
                    <a:pt x="5276" y="10722"/>
                    <a:pt x="5027" y="11192"/>
                    <a:pt x="4849" y="11376"/>
                  </a:cubicBezTo>
                  <a:cubicBezTo>
                    <a:pt x="4664" y="11568"/>
                    <a:pt x="4636" y="11876"/>
                    <a:pt x="4782" y="12095"/>
                  </a:cubicBezTo>
                  <a:cubicBezTo>
                    <a:pt x="4923" y="12306"/>
                    <a:pt x="5014" y="12584"/>
                    <a:pt x="4983" y="12715"/>
                  </a:cubicBezTo>
                  <a:cubicBezTo>
                    <a:pt x="4951" y="12847"/>
                    <a:pt x="5068" y="13013"/>
                    <a:pt x="5245" y="13084"/>
                  </a:cubicBezTo>
                  <a:cubicBezTo>
                    <a:pt x="5422" y="13155"/>
                    <a:pt x="5569" y="13539"/>
                    <a:pt x="5569" y="13940"/>
                  </a:cubicBezTo>
                  <a:cubicBezTo>
                    <a:pt x="5569" y="14398"/>
                    <a:pt x="5772" y="14766"/>
                    <a:pt x="6117" y="14932"/>
                  </a:cubicBezTo>
                  <a:cubicBezTo>
                    <a:pt x="6626" y="15176"/>
                    <a:pt x="6596" y="15246"/>
                    <a:pt x="5674" y="15871"/>
                  </a:cubicBezTo>
                  <a:cubicBezTo>
                    <a:pt x="5127" y="16242"/>
                    <a:pt x="4403" y="16738"/>
                    <a:pt x="4067" y="16975"/>
                  </a:cubicBezTo>
                  <a:cubicBezTo>
                    <a:pt x="3717" y="17221"/>
                    <a:pt x="2868" y="17462"/>
                    <a:pt x="2080" y="17539"/>
                  </a:cubicBezTo>
                  <a:cubicBezTo>
                    <a:pt x="537" y="17690"/>
                    <a:pt x="-34" y="17833"/>
                    <a:pt x="1" y="18165"/>
                  </a:cubicBezTo>
                  <a:cubicBezTo>
                    <a:pt x="13" y="18276"/>
                    <a:pt x="92" y="18407"/>
                    <a:pt x="225" y="18568"/>
                  </a:cubicBezTo>
                  <a:cubicBezTo>
                    <a:pt x="827" y="19297"/>
                    <a:pt x="4407" y="21196"/>
                    <a:pt x="5474" y="21352"/>
                  </a:cubicBezTo>
                  <a:cubicBezTo>
                    <a:pt x="6204" y="21459"/>
                    <a:pt x="6818" y="21506"/>
                    <a:pt x="7299" y="21495"/>
                  </a:cubicBezTo>
                  <a:cubicBezTo>
                    <a:pt x="7781" y="21483"/>
                    <a:pt x="8130" y="21413"/>
                    <a:pt x="8329" y="21284"/>
                  </a:cubicBezTo>
                  <a:cubicBezTo>
                    <a:pt x="8871" y="20933"/>
                    <a:pt x="8793" y="20518"/>
                    <a:pt x="8157" y="20372"/>
                  </a:cubicBezTo>
                  <a:cubicBezTo>
                    <a:pt x="7414" y="20202"/>
                    <a:pt x="6193" y="19474"/>
                    <a:pt x="6193" y="19201"/>
                  </a:cubicBezTo>
                  <a:cubicBezTo>
                    <a:pt x="6193" y="18758"/>
                    <a:pt x="9874" y="16646"/>
                    <a:pt x="10645" y="16646"/>
                  </a:cubicBezTo>
                  <a:cubicBezTo>
                    <a:pt x="11378" y="16646"/>
                    <a:pt x="13096" y="18404"/>
                    <a:pt x="13096" y="19154"/>
                  </a:cubicBezTo>
                  <a:cubicBezTo>
                    <a:pt x="13096" y="19521"/>
                    <a:pt x="13285" y="19989"/>
                    <a:pt x="13515" y="20193"/>
                  </a:cubicBezTo>
                  <a:cubicBezTo>
                    <a:pt x="13887" y="20522"/>
                    <a:pt x="14067" y="20535"/>
                    <a:pt x="15117" y="20310"/>
                  </a:cubicBezTo>
                  <a:cubicBezTo>
                    <a:pt x="15766" y="20171"/>
                    <a:pt x="16670" y="19932"/>
                    <a:pt x="17128" y="19777"/>
                  </a:cubicBezTo>
                  <a:cubicBezTo>
                    <a:pt x="17586" y="19622"/>
                    <a:pt x="18284" y="19496"/>
                    <a:pt x="18677" y="19495"/>
                  </a:cubicBezTo>
                  <a:cubicBezTo>
                    <a:pt x="19773" y="19493"/>
                    <a:pt x="21566" y="18941"/>
                    <a:pt x="21566" y="18605"/>
                  </a:cubicBezTo>
                  <a:cubicBezTo>
                    <a:pt x="21566" y="17802"/>
                    <a:pt x="21224" y="17652"/>
                    <a:pt x="19693" y="17784"/>
                  </a:cubicBezTo>
                  <a:cubicBezTo>
                    <a:pt x="18008" y="17929"/>
                    <a:pt x="16861" y="17644"/>
                    <a:pt x="16861" y="17080"/>
                  </a:cubicBezTo>
                  <a:cubicBezTo>
                    <a:pt x="16861" y="16879"/>
                    <a:pt x="16766" y="16649"/>
                    <a:pt x="16647" y="16572"/>
                  </a:cubicBezTo>
                  <a:cubicBezTo>
                    <a:pt x="16527" y="16494"/>
                    <a:pt x="16442" y="16012"/>
                    <a:pt x="16461" y="15499"/>
                  </a:cubicBezTo>
                  <a:cubicBezTo>
                    <a:pt x="16487" y="14783"/>
                    <a:pt x="16692" y="14436"/>
                    <a:pt x="17343" y="13996"/>
                  </a:cubicBezTo>
                  <a:cubicBezTo>
                    <a:pt x="17808" y="13681"/>
                    <a:pt x="18386" y="13471"/>
                    <a:pt x="18625" y="13531"/>
                  </a:cubicBezTo>
                  <a:cubicBezTo>
                    <a:pt x="18934" y="13608"/>
                    <a:pt x="19059" y="13467"/>
                    <a:pt x="19059" y="13041"/>
                  </a:cubicBezTo>
                  <a:cubicBezTo>
                    <a:pt x="19059" y="12712"/>
                    <a:pt x="18959" y="12381"/>
                    <a:pt x="18839" y="12303"/>
                  </a:cubicBezTo>
                  <a:cubicBezTo>
                    <a:pt x="18720" y="12225"/>
                    <a:pt x="18594" y="11638"/>
                    <a:pt x="18558" y="10998"/>
                  </a:cubicBezTo>
                  <a:cubicBezTo>
                    <a:pt x="18522" y="10358"/>
                    <a:pt x="18389" y="9442"/>
                    <a:pt x="18263" y="8964"/>
                  </a:cubicBezTo>
                  <a:cubicBezTo>
                    <a:pt x="18099" y="8343"/>
                    <a:pt x="18157" y="7994"/>
                    <a:pt x="18468" y="7743"/>
                  </a:cubicBezTo>
                  <a:cubicBezTo>
                    <a:pt x="19724" y="6727"/>
                    <a:pt x="20084" y="5602"/>
                    <a:pt x="19221" y="5387"/>
                  </a:cubicBezTo>
                  <a:cubicBezTo>
                    <a:pt x="18958" y="5322"/>
                    <a:pt x="18836" y="5138"/>
                    <a:pt x="18940" y="4962"/>
                  </a:cubicBezTo>
                  <a:cubicBezTo>
                    <a:pt x="19174" y="4566"/>
                    <a:pt x="18500" y="2655"/>
                    <a:pt x="17910" y="2045"/>
                  </a:cubicBezTo>
                  <a:cubicBezTo>
                    <a:pt x="17491" y="1612"/>
                    <a:pt x="17308" y="1588"/>
                    <a:pt x="15355" y="1701"/>
                  </a:cubicBezTo>
                  <a:cubicBezTo>
                    <a:pt x="11165" y="1944"/>
                    <a:pt x="11523" y="2001"/>
                    <a:pt x="10941" y="985"/>
                  </a:cubicBezTo>
                  <a:cubicBezTo>
                    <a:pt x="10570" y="337"/>
                    <a:pt x="10215" y="53"/>
                    <a:pt x="9735" y="8"/>
                  </a:cubicBezTo>
                  <a:close/>
                </a:path>
              </a:pathLst>
            </a:custGeom>
            <a:ln w="12700" cap="flat">
              <a:noFill/>
              <a:miter lim="400000"/>
            </a:ln>
            <a:effectLst/>
          </p:spPr>
        </p:pic>
      </p:grpSp>
      <p:sp>
        <p:nvSpPr>
          <p:cNvPr id="130" name="Spazio per loghi promotor, sponsor e patrocinio"/>
          <p:cNvSpPr txBox="1"/>
          <p:nvPr/>
        </p:nvSpPr>
        <p:spPr>
          <a:xfrm>
            <a:off x="3469337" y="8798026"/>
            <a:ext cx="7924343" cy="629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4200">
                <a:solidFill>
                  <a:srgbClr val="FFFFFF"/>
                </a:solidFill>
                <a:latin typeface="DIN Condensed"/>
                <a:ea typeface="DIN Condensed"/>
                <a:cs typeface="DIN Condensed"/>
                <a:sym typeface="DIN Condensed"/>
              </a:defRPr>
            </a:lvl1pPr>
          </a:lstStyle>
          <a:p>
            <a:pPr/>
            <a:r>
              <a:t>Spazio per loghi promotor, sponsor e patrocinio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8" name="Gruppo"/>
          <p:cNvGrpSpPr/>
          <p:nvPr/>
        </p:nvGrpSpPr>
        <p:grpSpPr>
          <a:xfrm>
            <a:off x="-2606836" y="-2029164"/>
            <a:ext cx="18635266" cy="3883110"/>
            <a:chOff x="0" y="0"/>
            <a:chExt cx="18635265" cy="3883109"/>
          </a:xfrm>
        </p:grpSpPr>
        <p:sp>
          <p:nvSpPr>
            <p:cNvPr id="132" name="Rettangolo"/>
            <p:cNvSpPr/>
            <p:nvPr/>
          </p:nvSpPr>
          <p:spPr>
            <a:xfrm>
              <a:off x="0" y="0"/>
              <a:ext cx="18635266" cy="3149600"/>
            </a:xfrm>
            <a:prstGeom prst="rect">
              <a:avLst/>
            </a:prstGeom>
            <a:solidFill>
              <a:srgbClr val="0E73C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 </a:t>
              </a:r>
            </a:p>
          </p:txBody>
        </p:sp>
        <p:pic>
          <p:nvPicPr>
            <p:cNvPr id="133" name="Immagine" descr="Immagine"/>
            <p:cNvPicPr>
              <a:picLocks noChangeAspect="1"/>
            </p:cNvPicPr>
            <p:nvPr/>
          </p:nvPicPr>
          <p:blipFill>
            <a:blip r:embed="rId2">
              <a:extLst/>
            </a:blip>
            <a:stretch>
              <a:fillRect/>
            </a:stretch>
          </p:blipFill>
          <p:spPr>
            <a:xfrm>
              <a:off x="6968726" y="1978946"/>
              <a:ext cx="8861539" cy="1178585"/>
            </a:xfrm>
            <a:prstGeom prst="rect">
              <a:avLst/>
            </a:prstGeom>
            <a:ln w="12700" cap="flat">
              <a:noFill/>
              <a:miter lim="400000"/>
            </a:ln>
            <a:effectLst/>
          </p:spPr>
        </p:pic>
        <p:grpSp>
          <p:nvGrpSpPr>
            <p:cNvPr id="137" name="Gruppo"/>
            <p:cNvGrpSpPr/>
            <p:nvPr/>
          </p:nvGrpSpPr>
          <p:grpSpPr>
            <a:xfrm>
              <a:off x="2645659" y="2035920"/>
              <a:ext cx="6200254" cy="1847190"/>
              <a:chOff x="-61" y="184454"/>
              <a:chExt cx="6200253" cy="1847189"/>
            </a:xfrm>
          </p:grpSpPr>
          <p:sp>
            <p:nvSpPr>
              <p:cNvPr id="134" name="TREMOLO DAY"/>
              <p:cNvSpPr/>
              <p:nvPr/>
            </p:nvSpPr>
            <p:spPr>
              <a:xfrm>
                <a:off x="3368091" y="435106"/>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100">
                    <a:solidFill>
                      <a:srgbClr val="FFFFFF"/>
                    </a:solidFill>
                  </a:defRPr>
                </a:lvl1pPr>
              </a:lstStyle>
              <a:p>
                <a:pPr/>
                <a:r>
                  <a:t>TREMOLO DAY</a:t>
                </a:r>
              </a:p>
            </p:txBody>
          </p:sp>
          <p:pic>
            <p:nvPicPr>
              <p:cNvPr id="135" name="tremolo2.psd" descr="tremolo2.psd"/>
              <p:cNvPicPr>
                <a:picLocks noChangeAspect="1"/>
              </p:cNvPicPr>
              <p:nvPr/>
            </p:nvPicPr>
            <p:blipFill>
              <a:blip r:embed="rId3">
                <a:extLst/>
              </a:blip>
              <a:srcRect l="9484" t="3510" r="11494" b="6914"/>
              <a:stretch>
                <a:fillRect/>
              </a:stretch>
            </p:blipFill>
            <p:spPr>
              <a:xfrm>
                <a:off x="-62" y="184454"/>
                <a:ext cx="865647" cy="1326723"/>
              </a:xfrm>
              <a:custGeom>
                <a:avLst/>
                <a:gdLst/>
                <a:ahLst/>
                <a:cxnLst>
                  <a:cxn ang="0">
                    <a:pos x="wd2" y="hd2"/>
                  </a:cxn>
                  <a:cxn ang="5400000">
                    <a:pos x="wd2" y="hd2"/>
                  </a:cxn>
                  <a:cxn ang="10800000">
                    <a:pos x="wd2" y="hd2"/>
                  </a:cxn>
                  <a:cxn ang="16200000">
                    <a:pos x="wd2" y="hd2"/>
                  </a:cxn>
                </a:cxnLst>
                <a:rect l="0" t="0" r="r" b="b"/>
                <a:pathLst>
                  <a:path w="21566" h="21438" fill="norm" stroke="1" extrusionOk="0">
                    <a:moveTo>
                      <a:pt x="9741" y="8"/>
                    </a:moveTo>
                    <a:cubicBezTo>
                      <a:pt x="8643" y="-94"/>
                      <a:pt x="7995" y="791"/>
                      <a:pt x="7832" y="2605"/>
                    </a:cubicBezTo>
                    <a:cubicBezTo>
                      <a:pt x="7706" y="4018"/>
                      <a:pt x="7784" y="4316"/>
                      <a:pt x="8554" y="5376"/>
                    </a:cubicBezTo>
                    <a:cubicBezTo>
                      <a:pt x="9729" y="6994"/>
                      <a:pt x="9721" y="7409"/>
                      <a:pt x="8554" y="7877"/>
                    </a:cubicBezTo>
                    <a:cubicBezTo>
                      <a:pt x="7019" y="8493"/>
                      <a:pt x="5646" y="9551"/>
                      <a:pt x="5400" y="10307"/>
                    </a:cubicBezTo>
                    <a:cubicBezTo>
                      <a:pt x="5274" y="10694"/>
                      <a:pt x="5024" y="11162"/>
                      <a:pt x="4846" y="11346"/>
                    </a:cubicBezTo>
                    <a:cubicBezTo>
                      <a:pt x="4661" y="11538"/>
                      <a:pt x="4640" y="11846"/>
                      <a:pt x="4787" y="12065"/>
                    </a:cubicBezTo>
                    <a:cubicBezTo>
                      <a:pt x="4928" y="12275"/>
                      <a:pt x="5016" y="12549"/>
                      <a:pt x="4985" y="12680"/>
                    </a:cubicBezTo>
                    <a:cubicBezTo>
                      <a:pt x="4953" y="12811"/>
                      <a:pt x="5065" y="12982"/>
                      <a:pt x="5242" y="13052"/>
                    </a:cubicBezTo>
                    <a:cubicBezTo>
                      <a:pt x="5419" y="13123"/>
                      <a:pt x="5568" y="13506"/>
                      <a:pt x="5568" y="13905"/>
                    </a:cubicBezTo>
                    <a:cubicBezTo>
                      <a:pt x="5568" y="14362"/>
                      <a:pt x="5767" y="14728"/>
                      <a:pt x="6112" y="14893"/>
                    </a:cubicBezTo>
                    <a:cubicBezTo>
                      <a:pt x="6621" y="15136"/>
                      <a:pt x="6589" y="15205"/>
                      <a:pt x="5667" y="15829"/>
                    </a:cubicBezTo>
                    <a:cubicBezTo>
                      <a:pt x="5120" y="16199"/>
                      <a:pt x="4401" y="16696"/>
                      <a:pt x="4065" y="16932"/>
                    </a:cubicBezTo>
                    <a:cubicBezTo>
                      <a:pt x="3715" y="17178"/>
                      <a:pt x="2866" y="17420"/>
                      <a:pt x="2078" y="17497"/>
                    </a:cubicBezTo>
                    <a:cubicBezTo>
                      <a:pt x="536" y="17647"/>
                      <a:pt x="-34" y="17787"/>
                      <a:pt x="1" y="18119"/>
                    </a:cubicBezTo>
                    <a:cubicBezTo>
                      <a:pt x="13" y="18229"/>
                      <a:pt x="96" y="18362"/>
                      <a:pt x="229" y="18523"/>
                    </a:cubicBezTo>
                    <a:cubicBezTo>
                      <a:pt x="830" y="19249"/>
                      <a:pt x="4403" y="21138"/>
                      <a:pt x="5469" y="21293"/>
                    </a:cubicBezTo>
                    <a:cubicBezTo>
                      <a:pt x="6929" y="21506"/>
                      <a:pt x="7930" y="21486"/>
                      <a:pt x="8327" y="21229"/>
                    </a:cubicBezTo>
                    <a:cubicBezTo>
                      <a:pt x="8868" y="20879"/>
                      <a:pt x="8794" y="20463"/>
                      <a:pt x="8159" y="20318"/>
                    </a:cubicBezTo>
                    <a:cubicBezTo>
                      <a:pt x="7416" y="20149"/>
                      <a:pt x="6191" y="19424"/>
                      <a:pt x="6191" y="19151"/>
                    </a:cubicBezTo>
                    <a:cubicBezTo>
                      <a:pt x="6191" y="18710"/>
                      <a:pt x="9879" y="16605"/>
                      <a:pt x="10650" y="16605"/>
                    </a:cubicBezTo>
                    <a:cubicBezTo>
                      <a:pt x="11382" y="16605"/>
                      <a:pt x="13092" y="18359"/>
                      <a:pt x="13092" y="19106"/>
                    </a:cubicBezTo>
                    <a:cubicBezTo>
                      <a:pt x="13092" y="19472"/>
                      <a:pt x="13287" y="19935"/>
                      <a:pt x="13518" y="20139"/>
                    </a:cubicBezTo>
                    <a:cubicBezTo>
                      <a:pt x="13889" y="20468"/>
                      <a:pt x="14060" y="20485"/>
                      <a:pt x="15109" y="20261"/>
                    </a:cubicBezTo>
                    <a:cubicBezTo>
                      <a:pt x="15759" y="20122"/>
                      <a:pt x="16669" y="19883"/>
                      <a:pt x="17127" y="19728"/>
                    </a:cubicBezTo>
                    <a:cubicBezTo>
                      <a:pt x="17584" y="19574"/>
                      <a:pt x="18285" y="19447"/>
                      <a:pt x="18679" y="19446"/>
                    </a:cubicBezTo>
                    <a:cubicBezTo>
                      <a:pt x="19775" y="19444"/>
                      <a:pt x="21566" y="18889"/>
                      <a:pt x="21566" y="18555"/>
                    </a:cubicBezTo>
                    <a:cubicBezTo>
                      <a:pt x="21566" y="17754"/>
                      <a:pt x="21219" y="17609"/>
                      <a:pt x="19687" y="17740"/>
                    </a:cubicBezTo>
                    <a:cubicBezTo>
                      <a:pt x="18003" y="17885"/>
                      <a:pt x="16860" y="17597"/>
                      <a:pt x="16860" y="17035"/>
                    </a:cubicBezTo>
                    <a:cubicBezTo>
                      <a:pt x="16860" y="16834"/>
                      <a:pt x="16762" y="16605"/>
                      <a:pt x="16642" y="16528"/>
                    </a:cubicBezTo>
                    <a:cubicBezTo>
                      <a:pt x="16523" y="16451"/>
                      <a:pt x="16445" y="15968"/>
                      <a:pt x="16464" y="15457"/>
                    </a:cubicBezTo>
                    <a:cubicBezTo>
                      <a:pt x="16490" y="14742"/>
                      <a:pt x="16693" y="14396"/>
                      <a:pt x="17344" y="13957"/>
                    </a:cubicBezTo>
                    <a:cubicBezTo>
                      <a:pt x="17810" y="13642"/>
                      <a:pt x="18381" y="13435"/>
                      <a:pt x="18620" y="13495"/>
                    </a:cubicBezTo>
                    <a:cubicBezTo>
                      <a:pt x="18929" y="13572"/>
                      <a:pt x="19055" y="13432"/>
                      <a:pt x="19055" y="13007"/>
                    </a:cubicBezTo>
                    <a:cubicBezTo>
                      <a:pt x="19055" y="12679"/>
                      <a:pt x="18957" y="12347"/>
                      <a:pt x="18837" y="12270"/>
                    </a:cubicBezTo>
                    <a:cubicBezTo>
                      <a:pt x="18717" y="12192"/>
                      <a:pt x="18586" y="11606"/>
                      <a:pt x="18550" y="10968"/>
                    </a:cubicBezTo>
                    <a:cubicBezTo>
                      <a:pt x="18514" y="10330"/>
                      <a:pt x="18390" y="9418"/>
                      <a:pt x="18264" y="8942"/>
                    </a:cubicBezTo>
                    <a:cubicBezTo>
                      <a:pt x="18099" y="8321"/>
                      <a:pt x="18151" y="7974"/>
                      <a:pt x="18461" y="7723"/>
                    </a:cubicBezTo>
                    <a:cubicBezTo>
                      <a:pt x="19718" y="6709"/>
                      <a:pt x="20086" y="5590"/>
                      <a:pt x="19223" y="5376"/>
                    </a:cubicBezTo>
                    <a:cubicBezTo>
                      <a:pt x="18960" y="5311"/>
                      <a:pt x="18832" y="5127"/>
                      <a:pt x="18936" y="4953"/>
                    </a:cubicBezTo>
                    <a:cubicBezTo>
                      <a:pt x="19171" y="4557"/>
                      <a:pt x="18498" y="2649"/>
                      <a:pt x="17908" y="2041"/>
                    </a:cubicBezTo>
                    <a:cubicBezTo>
                      <a:pt x="17489" y="1609"/>
                      <a:pt x="17309" y="1588"/>
                      <a:pt x="15357" y="1701"/>
                    </a:cubicBezTo>
                    <a:cubicBezTo>
                      <a:pt x="11167" y="1943"/>
                      <a:pt x="11519" y="1996"/>
                      <a:pt x="10937" y="983"/>
                    </a:cubicBezTo>
                    <a:cubicBezTo>
                      <a:pt x="10566" y="337"/>
                      <a:pt x="10220" y="53"/>
                      <a:pt x="9741" y="8"/>
                    </a:cubicBezTo>
                    <a:close/>
                  </a:path>
                </a:pathLst>
              </a:custGeom>
              <a:ln w="12700" cap="flat">
                <a:noFill/>
                <a:miter lim="400000"/>
              </a:ln>
              <a:effectLst/>
            </p:spPr>
          </p:pic>
          <p:sp>
            <p:nvSpPr>
              <p:cNvPr id="136" name="gg mese 2019 | Località | Indirizzo"/>
              <p:cNvSpPr/>
              <p:nvPr/>
            </p:nvSpPr>
            <p:spPr>
              <a:xfrm>
                <a:off x="4930191" y="761644"/>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b="0" spc="78" sz="3900">
                    <a:solidFill>
                      <a:srgbClr val="FFFFFF"/>
                    </a:solidFill>
                    <a:latin typeface="DIN Condensed"/>
                    <a:ea typeface="DIN Condensed"/>
                    <a:cs typeface="DIN Condensed"/>
                    <a:sym typeface="DIN Condensed"/>
                  </a:defRPr>
                </a:lvl1pPr>
              </a:lstStyle>
              <a:p>
                <a:pPr/>
                <a:r>
                  <a:t>gg mese 2019 | Località | Indirizzo</a:t>
                </a:r>
              </a:p>
            </p:txBody>
          </p:sp>
        </p:grpSp>
      </p:grpSp>
      <p:sp>
        <p:nvSpPr>
          <p:cNvPr id="139" name="Presentazione promoter locale"/>
          <p:cNvSpPr txBox="1"/>
          <p:nvPr/>
        </p:nvSpPr>
        <p:spPr>
          <a:xfrm>
            <a:off x="7482537" y="1463039"/>
            <a:ext cx="5149063" cy="629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4200">
                <a:solidFill>
                  <a:srgbClr val="929292"/>
                </a:solidFill>
                <a:latin typeface="DIN Condensed"/>
                <a:ea typeface="DIN Condensed"/>
                <a:cs typeface="DIN Condensed"/>
                <a:sym typeface="DIN Condensed"/>
              </a:defRPr>
            </a:lvl1pPr>
          </a:lstStyle>
          <a:p>
            <a:pPr/>
            <a:r>
              <a:t>Presentazione promoter locale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logo_comitato.jpeg" descr="logo_comitato.jpeg"/>
          <p:cNvPicPr>
            <a:picLocks noChangeAspect="1"/>
          </p:cNvPicPr>
          <p:nvPr/>
        </p:nvPicPr>
        <p:blipFill>
          <a:blip r:embed="rId2">
            <a:extLst/>
          </a:blip>
          <a:stretch>
            <a:fillRect/>
          </a:stretch>
        </p:blipFill>
        <p:spPr>
          <a:xfrm>
            <a:off x="10121594" y="1375939"/>
            <a:ext cx="2847858" cy="3907261"/>
          </a:xfrm>
          <a:prstGeom prst="rect">
            <a:avLst/>
          </a:prstGeom>
          <a:ln w="12700">
            <a:miter lim="400000"/>
          </a:ln>
        </p:spPr>
      </p:pic>
      <p:sp>
        <p:nvSpPr>
          <p:cNvPr id="142" name="Il Comitato Italiano Associazioni Parkinson nasce dall’esigenza di unire le forze tra le molteplici associazioni nazionali che si dedicano all’assistenza ed al supporto dei malati di Parkinson e dei loro cari. Non ha scopo di lucro ed è apartitico, si propone di migliorare concretamente la vita delle persone con Parkinson attraverso:…"/>
          <p:cNvSpPr txBox="1"/>
          <p:nvPr/>
        </p:nvSpPr>
        <p:spPr>
          <a:xfrm>
            <a:off x="137583" y="974989"/>
            <a:ext cx="9852092" cy="73672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lnSpc>
                <a:spcPts val="7400"/>
              </a:lnSpc>
              <a:defRPr b="0" sz="2200">
                <a:solidFill>
                  <a:srgbClr val="333C4E"/>
                </a:solidFill>
                <a:latin typeface="Source Sans Pro Light"/>
                <a:ea typeface="Source Sans Pro Light"/>
                <a:cs typeface="Source Sans Pro Light"/>
                <a:sym typeface="Source Sans Pro Light"/>
              </a:defRPr>
            </a:pPr>
          </a:p>
          <a:p>
            <a:pPr algn="just" defTabSz="457200">
              <a:lnSpc>
                <a:spcPts val="4400"/>
              </a:lnSpc>
              <a:spcBef>
                <a:spcPts val="2000"/>
              </a:spcBef>
              <a:defRPr b="0" sz="1800">
                <a:solidFill>
                  <a:srgbClr val="303030"/>
                </a:solidFill>
                <a:latin typeface="Source Sans Pro"/>
                <a:ea typeface="Source Sans Pro"/>
                <a:cs typeface="Source Sans Pro"/>
                <a:sym typeface="Source Sans Pro"/>
              </a:defRPr>
            </a:pPr>
            <a:r>
              <a:t>Il Comitato Italiano Associazioni Parkinson nasce dall’esigenza di unire le forze tra le molteplici associazioni nazionali che si dedicano all’assistenza ed al supporto dei malati di Parkinson e dei loro cari. Non ha scopo di lucro ed è apartitico, si propone di migliorare concretamente la vita delle persone con Parkinson attraverso:</a:t>
            </a:r>
          </a:p>
          <a:p>
            <a:pPr marL="250031" indent="-250031" algn="just" defTabSz="457200">
              <a:lnSpc>
                <a:spcPct val="130000"/>
              </a:lnSpc>
              <a:buSzPct val="145000"/>
              <a:buChar char="•"/>
              <a:defRPr b="0" sz="1800">
                <a:solidFill>
                  <a:srgbClr val="303030"/>
                </a:solidFill>
                <a:latin typeface="Source Sans Pro"/>
                <a:ea typeface="Source Sans Pro"/>
                <a:cs typeface="Source Sans Pro"/>
                <a:sym typeface="Source Sans Pro"/>
              </a:defRPr>
            </a:pPr>
            <a:r>
              <a:t>Coordinamento del maggior numero possibile di associazioni di parkinson esistenti</a:t>
            </a:r>
          </a:p>
          <a:p>
            <a:pPr marL="250031" indent="-250031" algn="just" defTabSz="457200">
              <a:lnSpc>
                <a:spcPct val="130000"/>
              </a:lnSpc>
              <a:buSzPct val="145000"/>
              <a:buChar char="•"/>
              <a:defRPr b="0" sz="1800">
                <a:solidFill>
                  <a:srgbClr val="303030"/>
                </a:solidFill>
                <a:latin typeface="Source Sans Pro"/>
                <a:ea typeface="Source Sans Pro"/>
                <a:cs typeface="Source Sans Pro"/>
                <a:sym typeface="Source Sans Pro"/>
              </a:defRPr>
            </a:pPr>
            <a:r>
              <a:t>Pianificazione ed attuazione di strumenti di comunicazione e formazione utili ad agevolare la condivisione di attività, esperienze, progetti e risorseù</a:t>
            </a:r>
          </a:p>
          <a:p>
            <a:pPr marL="250031" indent="-250031" algn="just" defTabSz="457200">
              <a:lnSpc>
                <a:spcPct val="130000"/>
              </a:lnSpc>
              <a:buSzPct val="145000"/>
              <a:buChar char="•"/>
              <a:defRPr b="0" sz="1800">
                <a:solidFill>
                  <a:srgbClr val="303030"/>
                </a:solidFill>
                <a:latin typeface="Source Sans Pro"/>
                <a:ea typeface="Source Sans Pro"/>
                <a:cs typeface="Source Sans Pro"/>
                <a:sym typeface="Source Sans Pro"/>
              </a:defRPr>
            </a:pPr>
            <a:r>
              <a:t>La realizzazione di un censimento della patologia a livello nazionale</a:t>
            </a:r>
          </a:p>
          <a:p>
            <a:pPr algn="just" defTabSz="457200">
              <a:lnSpc>
                <a:spcPct val="130000"/>
              </a:lnSpc>
              <a:defRPr b="0" sz="1800">
                <a:solidFill>
                  <a:srgbClr val="303030"/>
                </a:solidFill>
                <a:latin typeface="Source Sans Pro"/>
                <a:ea typeface="Source Sans Pro"/>
                <a:cs typeface="Source Sans Pro"/>
                <a:sym typeface="Source Sans Pro"/>
              </a:defRPr>
            </a:pPr>
          </a:p>
          <a:p>
            <a:pPr lvl="1" indent="0" algn="just" defTabSz="457200">
              <a:lnSpc>
                <a:spcPct val="130000"/>
              </a:lnSpc>
              <a:defRPr b="0" sz="1800">
                <a:solidFill>
                  <a:srgbClr val="303030"/>
                </a:solidFill>
                <a:latin typeface="Source Sans Pro"/>
                <a:ea typeface="Source Sans Pro"/>
                <a:cs typeface="Source Sans Pro"/>
                <a:sym typeface="Source Sans Pro"/>
              </a:defRPr>
            </a:pPr>
            <a:r>
              <a:t>In occasione dell’evento sarà donato a tutti i partecipanti il Manifesto del Parkinson, un opuscolo scritto dalle persone con Parkinson realizzato grazie al contributo di oltre 400 pazienti che con le loro parole, in modo realistico ed oggettivo spiegano la loro patologia e rispondono alle domande più frequenti : perché ci si ammala ? quanti siamo ? dove siamo ? come e dove curarci ? quali ricerche sono in corso ? quali terapie sono già disponibili e su quali puntare ? </a:t>
            </a:r>
          </a:p>
          <a:p>
            <a:pPr lvl="1" indent="0" algn="just" defTabSz="457200">
              <a:lnSpc>
                <a:spcPct val="130000"/>
              </a:lnSpc>
              <a:defRPr b="0" sz="1800">
                <a:solidFill>
                  <a:srgbClr val="303030"/>
                </a:solidFill>
                <a:latin typeface="Source Sans Pro"/>
                <a:ea typeface="Source Sans Pro"/>
                <a:cs typeface="Source Sans Pro"/>
                <a:sym typeface="Source Sans Pro"/>
              </a:defRPr>
            </a:pPr>
          </a:p>
          <a:p>
            <a:pPr lvl="1" indent="0" algn="just" defTabSz="457200">
              <a:lnSpc>
                <a:spcPct val="130000"/>
              </a:lnSpc>
              <a:defRPr b="0" sz="1800">
                <a:solidFill>
                  <a:srgbClr val="303030"/>
                </a:solidFill>
                <a:latin typeface="Source Sans Pro"/>
                <a:ea typeface="Source Sans Pro"/>
                <a:cs typeface="Source Sans Pro"/>
                <a:sym typeface="Source Sans Pro"/>
              </a:defRPr>
            </a:pPr>
            <a:r>
              <a:t>Nel corso dell’evento sarà disponibile un Punto di Ascolto.</a:t>
            </a:r>
          </a:p>
          <a:p>
            <a:pPr lvl="1" indent="0" algn="just" defTabSz="457200">
              <a:lnSpc>
                <a:spcPct val="130000"/>
              </a:lnSpc>
              <a:defRPr b="0" sz="1800">
                <a:solidFill>
                  <a:srgbClr val="303030"/>
                </a:solidFill>
                <a:latin typeface="Source Sans Pro"/>
                <a:ea typeface="Source Sans Pro"/>
                <a:cs typeface="Source Sans Pro"/>
                <a:sym typeface="Source Sans Pro"/>
              </a:defRPr>
            </a:pPr>
          </a:p>
          <a:p>
            <a:pPr lvl="1" indent="0" algn="just" defTabSz="457200">
              <a:lnSpc>
                <a:spcPct val="130000"/>
              </a:lnSpc>
              <a:defRPr b="0" sz="1800">
                <a:solidFill>
                  <a:srgbClr val="303030"/>
                </a:solidFill>
                <a:latin typeface="Source Sans Pro"/>
                <a:ea typeface="Source Sans Pro"/>
                <a:cs typeface="Source Sans Pro"/>
                <a:sym typeface="Source Sans Pro"/>
              </a:defRPr>
            </a:pPr>
            <a:r>
              <a:t>Presentare di seguito il progetto di Associazione ligure …</a:t>
            </a:r>
          </a:p>
        </p:txBody>
      </p:sp>
      <p:pic>
        <p:nvPicPr>
          <p:cNvPr id="143" name="Immagine" descr="Immagine"/>
          <p:cNvPicPr>
            <a:picLocks noChangeAspect="1"/>
          </p:cNvPicPr>
          <p:nvPr/>
        </p:nvPicPr>
        <p:blipFill>
          <a:blip r:embed="rId3">
            <a:extLst/>
          </a:blip>
          <a:stretch>
            <a:fillRect/>
          </a:stretch>
        </p:blipFill>
        <p:spPr>
          <a:xfrm>
            <a:off x="10186903" y="7929167"/>
            <a:ext cx="2691842" cy="1680425"/>
          </a:xfrm>
          <a:prstGeom prst="rect">
            <a:avLst/>
          </a:prstGeom>
          <a:ln w="12700">
            <a:miter lim="400000"/>
          </a:ln>
        </p:spPr>
      </p:pic>
      <p:grpSp>
        <p:nvGrpSpPr>
          <p:cNvPr id="150" name="Gruppo"/>
          <p:cNvGrpSpPr/>
          <p:nvPr/>
        </p:nvGrpSpPr>
        <p:grpSpPr>
          <a:xfrm>
            <a:off x="-2606836" y="-2029164"/>
            <a:ext cx="18635266" cy="3883110"/>
            <a:chOff x="0" y="0"/>
            <a:chExt cx="18635265" cy="3883109"/>
          </a:xfrm>
        </p:grpSpPr>
        <p:sp>
          <p:nvSpPr>
            <p:cNvPr id="144" name="Rettangolo"/>
            <p:cNvSpPr/>
            <p:nvPr/>
          </p:nvSpPr>
          <p:spPr>
            <a:xfrm>
              <a:off x="0" y="0"/>
              <a:ext cx="18635266" cy="3149600"/>
            </a:xfrm>
            <a:prstGeom prst="rect">
              <a:avLst/>
            </a:prstGeom>
            <a:solidFill>
              <a:srgbClr val="0E73C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 </a:t>
              </a:r>
            </a:p>
          </p:txBody>
        </p:sp>
        <p:pic>
          <p:nvPicPr>
            <p:cNvPr id="145" name="Immagine" descr="Immagine"/>
            <p:cNvPicPr>
              <a:picLocks noChangeAspect="1"/>
            </p:cNvPicPr>
            <p:nvPr/>
          </p:nvPicPr>
          <p:blipFill>
            <a:blip r:embed="rId4">
              <a:extLst/>
            </a:blip>
            <a:stretch>
              <a:fillRect/>
            </a:stretch>
          </p:blipFill>
          <p:spPr>
            <a:xfrm>
              <a:off x="6968726" y="1978946"/>
              <a:ext cx="8861539" cy="1178585"/>
            </a:xfrm>
            <a:prstGeom prst="rect">
              <a:avLst/>
            </a:prstGeom>
            <a:ln w="12700" cap="flat">
              <a:noFill/>
              <a:miter lim="400000"/>
            </a:ln>
            <a:effectLst/>
          </p:spPr>
        </p:pic>
        <p:grpSp>
          <p:nvGrpSpPr>
            <p:cNvPr id="149" name="Gruppo"/>
            <p:cNvGrpSpPr/>
            <p:nvPr/>
          </p:nvGrpSpPr>
          <p:grpSpPr>
            <a:xfrm>
              <a:off x="2645659" y="2035920"/>
              <a:ext cx="6200254" cy="1847190"/>
              <a:chOff x="-61" y="184454"/>
              <a:chExt cx="6200253" cy="1847189"/>
            </a:xfrm>
          </p:grpSpPr>
          <p:sp>
            <p:nvSpPr>
              <p:cNvPr id="146" name="TREMOLO DAY"/>
              <p:cNvSpPr/>
              <p:nvPr/>
            </p:nvSpPr>
            <p:spPr>
              <a:xfrm>
                <a:off x="3368091" y="435106"/>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100">
                    <a:solidFill>
                      <a:srgbClr val="FFFFFF"/>
                    </a:solidFill>
                  </a:defRPr>
                </a:lvl1pPr>
              </a:lstStyle>
              <a:p>
                <a:pPr/>
                <a:r>
                  <a:t>TREMOLO DAY</a:t>
                </a:r>
              </a:p>
            </p:txBody>
          </p:sp>
          <p:pic>
            <p:nvPicPr>
              <p:cNvPr id="147" name="tremolo2.psd" descr="tremolo2.psd"/>
              <p:cNvPicPr>
                <a:picLocks noChangeAspect="1"/>
              </p:cNvPicPr>
              <p:nvPr/>
            </p:nvPicPr>
            <p:blipFill>
              <a:blip r:embed="rId5">
                <a:extLst/>
              </a:blip>
              <a:srcRect l="9484" t="3510" r="11494" b="6914"/>
              <a:stretch>
                <a:fillRect/>
              </a:stretch>
            </p:blipFill>
            <p:spPr>
              <a:xfrm>
                <a:off x="-62" y="184454"/>
                <a:ext cx="865647" cy="1326723"/>
              </a:xfrm>
              <a:custGeom>
                <a:avLst/>
                <a:gdLst/>
                <a:ahLst/>
                <a:cxnLst>
                  <a:cxn ang="0">
                    <a:pos x="wd2" y="hd2"/>
                  </a:cxn>
                  <a:cxn ang="5400000">
                    <a:pos x="wd2" y="hd2"/>
                  </a:cxn>
                  <a:cxn ang="10800000">
                    <a:pos x="wd2" y="hd2"/>
                  </a:cxn>
                  <a:cxn ang="16200000">
                    <a:pos x="wd2" y="hd2"/>
                  </a:cxn>
                </a:cxnLst>
                <a:rect l="0" t="0" r="r" b="b"/>
                <a:pathLst>
                  <a:path w="21566" h="21438" fill="norm" stroke="1" extrusionOk="0">
                    <a:moveTo>
                      <a:pt x="9741" y="8"/>
                    </a:moveTo>
                    <a:cubicBezTo>
                      <a:pt x="8643" y="-94"/>
                      <a:pt x="7995" y="791"/>
                      <a:pt x="7832" y="2605"/>
                    </a:cubicBezTo>
                    <a:cubicBezTo>
                      <a:pt x="7706" y="4018"/>
                      <a:pt x="7784" y="4316"/>
                      <a:pt x="8554" y="5376"/>
                    </a:cubicBezTo>
                    <a:cubicBezTo>
                      <a:pt x="9729" y="6994"/>
                      <a:pt x="9721" y="7409"/>
                      <a:pt x="8554" y="7877"/>
                    </a:cubicBezTo>
                    <a:cubicBezTo>
                      <a:pt x="7019" y="8493"/>
                      <a:pt x="5646" y="9551"/>
                      <a:pt x="5400" y="10307"/>
                    </a:cubicBezTo>
                    <a:cubicBezTo>
                      <a:pt x="5274" y="10694"/>
                      <a:pt x="5024" y="11162"/>
                      <a:pt x="4846" y="11346"/>
                    </a:cubicBezTo>
                    <a:cubicBezTo>
                      <a:pt x="4661" y="11538"/>
                      <a:pt x="4640" y="11846"/>
                      <a:pt x="4787" y="12065"/>
                    </a:cubicBezTo>
                    <a:cubicBezTo>
                      <a:pt x="4928" y="12275"/>
                      <a:pt x="5016" y="12549"/>
                      <a:pt x="4985" y="12680"/>
                    </a:cubicBezTo>
                    <a:cubicBezTo>
                      <a:pt x="4953" y="12811"/>
                      <a:pt x="5065" y="12982"/>
                      <a:pt x="5242" y="13052"/>
                    </a:cubicBezTo>
                    <a:cubicBezTo>
                      <a:pt x="5419" y="13123"/>
                      <a:pt x="5568" y="13506"/>
                      <a:pt x="5568" y="13905"/>
                    </a:cubicBezTo>
                    <a:cubicBezTo>
                      <a:pt x="5568" y="14362"/>
                      <a:pt x="5767" y="14728"/>
                      <a:pt x="6112" y="14893"/>
                    </a:cubicBezTo>
                    <a:cubicBezTo>
                      <a:pt x="6621" y="15136"/>
                      <a:pt x="6589" y="15205"/>
                      <a:pt x="5667" y="15829"/>
                    </a:cubicBezTo>
                    <a:cubicBezTo>
                      <a:pt x="5120" y="16199"/>
                      <a:pt x="4401" y="16696"/>
                      <a:pt x="4065" y="16932"/>
                    </a:cubicBezTo>
                    <a:cubicBezTo>
                      <a:pt x="3715" y="17178"/>
                      <a:pt x="2866" y="17420"/>
                      <a:pt x="2078" y="17497"/>
                    </a:cubicBezTo>
                    <a:cubicBezTo>
                      <a:pt x="536" y="17647"/>
                      <a:pt x="-34" y="17787"/>
                      <a:pt x="1" y="18119"/>
                    </a:cubicBezTo>
                    <a:cubicBezTo>
                      <a:pt x="13" y="18229"/>
                      <a:pt x="96" y="18362"/>
                      <a:pt x="229" y="18523"/>
                    </a:cubicBezTo>
                    <a:cubicBezTo>
                      <a:pt x="830" y="19249"/>
                      <a:pt x="4403" y="21138"/>
                      <a:pt x="5469" y="21293"/>
                    </a:cubicBezTo>
                    <a:cubicBezTo>
                      <a:pt x="6929" y="21506"/>
                      <a:pt x="7930" y="21486"/>
                      <a:pt x="8327" y="21229"/>
                    </a:cubicBezTo>
                    <a:cubicBezTo>
                      <a:pt x="8868" y="20879"/>
                      <a:pt x="8794" y="20463"/>
                      <a:pt x="8159" y="20318"/>
                    </a:cubicBezTo>
                    <a:cubicBezTo>
                      <a:pt x="7416" y="20149"/>
                      <a:pt x="6191" y="19424"/>
                      <a:pt x="6191" y="19151"/>
                    </a:cubicBezTo>
                    <a:cubicBezTo>
                      <a:pt x="6191" y="18710"/>
                      <a:pt x="9879" y="16605"/>
                      <a:pt x="10650" y="16605"/>
                    </a:cubicBezTo>
                    <a:cubicBezTo>
                      <a:pt x="11382" y="16605"/>
                      <a:pt x="13092" y="18359"/>
                      <a:pt x="13092" y="19106"/>
                    </a:cubicBezTo>
                    <a:cubicBezTo>
                      <a:pt x="13092" y="19472"/>
                      <a:pt x="13287" y="19935"/>
                      <a:pt x="13518" y="20139"/>
                    </a:cubicBezTo>
                    <a:cubicBezTo>
                      <a:pt x="13889" y="20468"/>
                      <a:pt x="14060" y="20485"/>
                      <a:pt x="15109" y="20261"/>
                    </a:cubicBezTo>
                    <a:cubicBezTo>
                      <a:pt x="15759" y="20122"/>
                      <a:pt x="16669" y="19883"/>
                      <a:pt x="17127" y="19728"/>
                    </a:cubicBezTo>
                    <a:cubicBezTo>
                      <a:pt x="17584" y="19574"/>
                      <a:pt x="18285" y="19447"/>
                      <a:pt x="18679" y="19446"/>
                    </a:cubicBezTo>
                    <a:cubicBezTo>
                      <a:pt x="19775" y="19444"/>
                      <a:pt x="21566" y="18889"/>
                      <a:pt x="21566" y="18555"/>
                    </a:cubicBezTo>
                    <a:cubicBezTo>
                      <a:pt x="21566" y="17754"/>
                      <a:pt x="21219" y="17609"/>
                      <a:pt x="19687" y="17740"/>
                    </a:cubicBezTo>
                    <a:cubicBezTo>
                      <a:pt x="18003" y="17885"/>
                      <a:pt x="16860" y="17597"/>
                      <a:pt x="16860" y="17035"/>
                    </a:cubicBezTo>
                    <a:cubicBezTo>
                      <a:pt x="16860" y="16834"/>
                      <a:pt x="16762" y="16605"/>
                      <a:pt x="16642" y="16528"/>
                    </a:cubicBezTo>
                    <a:cubicBezTo>
                      <a:pt x="16523" y="16451"/>
                      <a:pt x="16445" y="15968"/>
                      <a:pt x="16464" y="15457"/>
                    </a:cubicBezTo>
                    <a:cubicBezTo>
                      <a:pt x="16490" y="14742"/>
                      <a:pt x="16693" y="14396"/>
                      <a:pt x="17344" y="13957"/>
                    </a:cubicBezTo>
                    <a:cubicBezTo>
                      <a:pt x="17810" y="13642"/>
                      <a:pt x="18381" y="13435"/>
                      <a:pt x="18620" y="13495"/>
                    </a:cubicBezTo>
                    <a:cubicBezTo>
                      <a:pt x="18929" y="13572"/>
                      <a:pt x="19055" y="13432"/>
                      <a:pt x="19055" y="13007"/>
                    </a:cubicBezTo>
                    <a:cubicBezTo>
                      <a:pt x="19055" y="12679"/>
                      <a:pt x="18957" y="12347"/>
                      <a:pt x="18837" y="12270"/>
                    </a:cubicBezTo>
                    <a:cubicBezTo>
                      <a:pt x="18717" y="12192"/>
                      <a:pt x="18586" y="11606"/>
                      <a:pt x="18550" y="10968"/>
                    </a:cubicBezTo>
                    <a:cubicBezTo>
                      <a:pt x="18514" y="10330"/>
                      <a:pt x="18390" y="9418"/>
                      <a:pt x="18264" y="8942"/>
                    </a:cubicBezTo>
                    <a:cubicBezTo>
                      <a:pt x="18099" y="8321"/>
                      <a:pt x="18151" y="7974"/>
                      <a:pt x="18461" y="7723"/>
                    </a:cubicBezTo>
                    <a:cubicBezTo>
                      <a:pt x="19718" y="6709"/>
                      <a:pt x="20086" y="5590"/>
                      <a:pt x="19223" y="5376"/>
                    </a:cubicBezTo>
                    <a:cubicBezTo>
                      <a:pt x="18960" y="5311"/>
                      <a:pt x="18832" y="5127"/>
                      <a:pt x="18936" y="4953"/>
                    </a:cubicBezTo>
                    <a:cubicBezTo>
                      <a:pt x="19171" y="4557"/>
                      <a:pt x="18498" y="2649"/>
                      <a:pt x="17908" y="2041"/>
                    </a:cubicBezTo>
                    <a:cubicBezTo>
                      <a:pt x="17489" y="1609"/>
                      <a:pt x="17309" y="1588"/>
                      <a:pt x="15357" y="1701"/>
                    </a:cubicBezTo>
                    <a:cubicBezTo>
                      <a:pt x="11167" y="1943"/>
                      <a:pt x="11519" y="1996"/>
                      <a:pt x="10937" y="983"/>
                    </a:cubicBezTo>
                    <a:cubicBezTo>
                      <a:pt x="10566" y="337"/>
                      <a:pt x="10220" y="53"/>
                      <a:pt x="9741" y="8"/>
                    </a:cubicBezTo>
                    <a:close/>
                  </a:path>
                </a:pathLst>
              </a:custGeom>
              <a:ln w="12700" cap="flat">
                <a:noFill/>
                <a:miter lim="400000"/>
              </a:ln>
              <a:effectLst/>
            </p:spPr>
          </p:pic>
          <p:sp>
            <p:nvSpPr>
              <p:cNvPr id="148" name="gg mese 2019 | Località | Indirizzo"/>
              <p:cNvSpPr/>
              <p:nvPr/>
            </p:nvSpPr>
            <p:spPr>
              <a:xfrm>
                <a:off x="4930191" y="761644"/>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b="0" spc="78" sz="3900">
                    <a:solidFill>
                      <a:srgbClr val="FFFFFF"/>
                    </a:solidFill>
                    <a:latin typeface="DIN Condensed"/>
                    <a:ea typeface="DIN Condensed"/>
                    <a:cs typeface="DIN Condensed"/>
                    <a:sym typeface="DIN Condensed"/>
                  </a:defRPr>
                </a:lvl1pPr>
              </a:lstStyle>
              <a:p>
                <a:pPr/>
                <a:r>
                  <a:t>gg mese 2019 | Località | Indirizzo</a:t>
                </a:r>
              </a:p>
            </p:txBody>
          </p:sp>
        </p:gr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Logo_La_Casa_di_Tremolo.png" descr="Logo_La_Casa_di_Tremolo.png"/>
          <p:cNvPicPr>
            <a:picLocks noChangeAspect="1"/>
          </p:cNvPicPr>
          <p:nvPr/>
        </p:nvPicPr>
        <p:blipFill>
          <a:blip r:embed="rId2">
            <a:extLst/>
          </a:blip>
          <a:srcRect l="0" t="0" r="0" b="0"/>
          <a:stretch>
            <a:fillRect/>
          </a:stretch>
        </p:blipFill>
        <p:spPr>
          <a:xfrm>
            <a:off x="10119907" y="2359257"/>
            <a:ext cx="2706766" cy="2715788"/>
          </a:xfrm>
          <a:prstGeom prst="rect">
            <a:avLst/>
          </a:prstGeom>
          <a:ln w="12700">
            <a:miter lim="400000"/>
          </a:ln>
        </p:spPr>
      </p:pic>
      <p:sp>
        <p:nvSpPr>
          <p:cNvPr id="153" name="Scuola di Educazione al Movimento"/>
          <p:cNvSpPr txBox="1"/>
          <p:nvPr/>
        </p:nvSpPr>
        <p:spPr>
          <a:xfrm>
            <a:off x="165484" y="1738205"/>
            <a:ext cx="7290868" cy="756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0400"/>
              </a:lnSpc>
              <a:spcBef>
                <a:spcPts val="600"/>
              </a:spcBef>
              <a:defRPr b="0" sz="5200">
                <a:solidFill>
                  <a:srgbClr val="1177AA"/>
                </a:solidFill>
                <a:latin typeface="DIN Condensed"/>
                <a:ea typeface="DIN Condensed"/>
                <a:cs typeface="DIN Condensed"/>
                <a:sym typeface="DIN Condensed"/>
              </a:defRPr>
            </a:lvl1pPr>
          </a:lstStyle>
          <a:p>
            <a:pPr/>
            <a:r>
              <a:t>Scuola di Educazione al Movimento</a:t>
            </a:r>
          </a:p>
        </p:txBody>
      </p:sp>
      <p:sp>
        <p:nvSpPr>
          <p:cNvPr id="154" name="Il mondo scientifico da anni ha accertato che l’attività motoria svolta con costanza è un fattore importantissimo per gestire al meglio patologie croniche – come la malattia di Parkinson – e per rallentare la progressione delle stesse. Questa informazione viene spesso sottovalutata dai pazienti e dalle loro famiglie che confidano quasi esclusivamente nell’efficacia delle terapie farmacologiche convenzionali. Al fine di diffondere e divulgare questo messaggio nasce la “Scuola di Educazione al Movimento nella malattia di Parkinson“, progetto presentato a dicembre 2018 in occasione del convegno “Parkinson : anima &amp; corpo” in collaborazione con il Comitato Italiano Associazioni Parkinson.…"/>
          <p:cNvSpPr txBox="1"/>
          <p:nvPr/>
        </p:nvSpPr>
        <p:spPr>
          <a:xfrm>
            <a:off x="143346" y="2359257"/>
            <a:ext cx="9799489" cy="721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ts val="4700"/>
              </a:lnSpc>
              <a:defRPr b="0" sz="2200">
                <a:solidFill>
                  <a:srgbClr val="454545"/>
                </a:solidFill>
                <a:latin typeface="Source Sans Pro"/>
                <a:ea typeface="Source Sans Pro"/>
                <a:cs typeface="Source Sans Pro"/>
                <a:sym typeface="Source Sans Pro"/>
              </a:defRPr>
            </a:pPr>
            <a:r>
              <a:t>Il mondo scientifico da anni ha accertato che l’attività motoria svolta con costanza è un fattore importantissimo per gestire al meglio patologie croniche – come la malattia di Parkinson – e per rallentare la progressione delle stesse. Questa informazione viene spesso sottovalutata dai pazienti e dalle loro famiglie che confidano quasi esclusivamente nell’efficacia delle terapie farmacologiche convenzionali. Al fine di diffondere e divulgare questo messaggio nasce la “Scuola di Educazione al Movimento nella malattia di Parkinson“, progetto presentato a dicembre 2018 in occasione del convegno “Parkinson : anima &amp; corpo” in collaborazione con il Comitato Italiano Associazioni Parkinson.</a:t>
            </a:r>
          </a:p>
          <a:p>
            <a:pPr algn="just" defTabSz="457200">
              <a:lnSpc>
                <a:spcPts val="4700"/>
              </a:lnSpc>
              <a:defRPr b="0" sz="2200">
                <a:solidFill>
                  <a:srgbClr val="454545"/>
                </a:solidFill>
                <a:latin typeface="Source Sans Pro"/>
                <a:ea typeface="Source Sans Pro"/>
                <a:cs typeface="Source Sans Pro"/>
                <a:sym typeface="Source Sans Pro"/>
              </a:defRPr>
            </a:pPr>
          </a:p>
          <a:p>
            <a:pPr algn="just" defTabSz="457200">
              <a:lnSpc>
                <a:spcPts val="4700"/>
              </a:lnSpc>
              <a:defRPr b="0" sz="2200">
                <a:solidFill>
                  <a:srgbClr val="454545"/>
                </a:solidFill>
                <a:latin typeface="Source Sans Pro"/>
                <a:ea typeface="Source Sans Pro"/>
                <a:cs typeface="Source Sans Pro"/>
                <a:sym typeface="Source Sans Pro"/>
              </a:defRPr>
            </a:pPr>
            <a:r>
              <a:t>La scuola ha la propria base operativa presso la sede della Nordic Trail Italia – rinominata per l’occasione “La casa di Tremolo” – nel Comune di Caprezzo ( 950 mt, a soli 8,4 Km da Verbania, sulle sponde del Lago Maggiore), all’interno del Parco Nazionale della Val Grande. </a:t>
            </a:r>
          </a:p>
          <a:p>
            <a:pPr algn="just" defTabSz="457200">
              <a:lnSpc>
                <a:spcPts val="4700"/>
              </a:lnSpc>
              <a:defRPr b="0" sz="2200">
                <a:solidFill>
                  <a:srgbClr val="454545"/>
                </a:solidFill>
                <a:latin typeface="Source Sans Pro"/>
                <a:ea typeface="Source Sans Pro"/>
                <a:cs typeface="Source Sans Pro"/>
                <a:sym typeface="Source Sans Pro"/>
              </a:defRPr>
            </a:pPr>
          </a:p>
          <a:p>
            <a:pPr algn="just" defTabSz="457200">
              <a:lnSpc>
                <a:spcPts val="4700"/>
              </a:lnSpc>
              <a:defRPr b="0" sz="2200">
                <a:solidFill>
                  <a:srgbClr val="454545"/>
                </a:solidFill>
                <a:latin typeface="Source Sans Pro"/>
                <a:ea typeface="Source Sans Pro"/>
                <a:cs typeface="Source Sans Pro"/>
                <a:sym typeface="Source Sans Pro"/>
              </a:defRPr>
            </a:pPr>
            <a:r>
              <a:t>Con l’obiettivo di diffondere il più possibile la cultura del movimento La Casa di Tremolo presenta nelle piazze e nei parchi il modello formativo coinvolgendo i participanti (pazienti, familiari, amici ed operatori) in esercizi ed attività ludiche volte sia all’utente finale che alle persone interessate ad assumere il ruolo di “Educatore al Movimento”</a:t>
            </a:r>
          </a:p>
        </p:txBody>
      </p:sp>
      <p:grpSp>
        <p:nvGrpSpPr>
          <p:cNvPr id="157" name="Gruppo"/>
          <p:cNvGrpSpPr/>
          <p:nvPr/>
        </p:nvGrpSpPr>
        <p:grpSpPr>
          <a:xfrm>
            <a:off x="10187327" y="8528001"/>
            <a:ext cx="2571849" cy="889527"/>
            <a:chOff x="0" y="0"/>
            <a:chExt cx="2571848" cy="889526"/>
          </a:xfrm>
        </p:grpSpPr>
        <p:pic>
          <p:nvPicPr>
            <p:cNvPr id="155" name="Immagine" descr="Immagine"/>
            <p:cNvPicPr>
              <a:picLocks noChangeAspect="1"/>
            </p:cNvPicPr>
            <p:nvPr/>
          </p:nvPicPr>
          <p:blipFill>
            <a:blip r:embed="rId3">
              <a:extLst/>
            </a:blip>
            <a:stretch>
              <a:fillRect/>
            </a:stretch>
          </p:blipFill>
          <p:spPr>
            <a:xfrm>
              <a:off x="0" y="173749"/>
              <a:ext cx="2385923" cy="715778"/>
            </a:xfrm>
            <a:prstGeom prst="rect">
              <a:avLst/>
            </a:prstGeom>
            <a:ln w="12700" cap="flat">
              <a:noFill/>
              <a:miter lim="400000"/>
            </a:ln>
            <a:effectLst/>
          </p:spPr>
        </p:pic>
        <p:sp>
          <p:nvSpPr>
            <p:cNvPr id="156" name="con il patrocinio di :"/>
            <p:cNvSpPr txBox="1"/>
            <p:nvPr/>
          </p:nvSpPr>
          <p:spPr>
            <a:xfrm>
              <a:off x="488300" y="0"/>
              <a:ext cx="2083549" cy="5336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4100"/>
                </a:lnSpc>
                <a:defRPr b="0" sz="1700">
                  <a:solidFill>
                    <a:srgbClr val="454545"/>
                  </a:solidFill>
                  <a:latin typeface="Tahoma"/>
                  <a:ea typeface="Tahoma"/>
                  <a:cs typeface="Tahoma"/>
                  <a:sym typeface="Tahoma"/>
                </a:defRPr>
              </a:lvl1pPr>
            </a:lstStyle>
            <a:p>
              <a:pPr/>
              <a:r>
                <a:t>con il patrocinio di :</a:t>
              </a:r>
            </a:p>
          </p:txBody>
        </p:sp>
      </p:grpSp>
      <p:pic>
        <p:nvPicPr>
          <p:cNvPr id="158" name="logo parco.png" descr="logo parco.png"/>
          <p:cNvPicPr>
            <a:picLocks noChangeAspect="1"/>
          </p:cNvPicPr>
          <p:nvPr/>
        </p:nvPicPr>
        <p:blipFill>
          <a:blip r:embed="rId4">
            <a:extLst/>
          </a:blip>
          <a:stretch>
            <a:fillRect/>
          </a:stretch>
        </p:blipFill>
        <p:spPr>
          <a:xfrm>
            <a:off x="10203153" y="5075073"/>
            <a:ext cx="2571850" cy="707259"/>
          </a:xfrm>
          <a:prstGeom prst="rect">
            <a:avLst/>
          </a:prstGeom>
          <a:ln w="12700">
            <a:miter lim="400000"/>
          </a:ln>
        </p:spPr>
      </p:pic>
      <p:grpSp>
        <p:nvGrpSpPr>
          <p:cNvPr id="165" name="Gruppo"/>
          <p:cNvGrpSpPr/>
          <p:nvPr/>
        </p:nvGrpSpPr>
        <p:grpSpPr>
          <a:xfrm>
            <a:off x="-2606836" y="-2029164"/>
            <a:ext cx="18635266" cy="3883110"/>
            <a:chOff x="0" y="0"/>
            <a:chExt cx="18635265" cy="3883109"/>
          </a:xfrm>
        </p:grpSpPr>
        <p:sp>
          <p:nvSpPr>
            <p:cNvPr id="159" name="Rettangolo"/>
            <p:cNvSpPr/>
            <p:nvPr/>
          </p:nvSpPr>
          <p:spPr>
            <a:xfrm>
              <a:off x="0" y="0"/>
              <a:ext cx="18635266" cy="3149600"/>
            </a:xfrm>
            <a:prstGeom prst="rect">
              <a:avLst/>
            </a:prstGeom>
            <a:solidFill>
              <a:srgbClr val="0E73C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 </a:t>
              </a:r>
            </a:p>
          </p:txBody>
        </p:sp>
        <p:pic>
          <p:nvPicPr>
            <p:cNvPr id="160" name="Immagine" descr="Immagine"/>
            <p:cNvPicPr>
              <a:picLocks noChangeAspect="1"/>
            </p:cNvPicPr>
            <p:nvPr/>
          </p:nvPicPr>
          <p:blipFill>
            <a:blip r:embed="rId5">
              <a:extLst/>
            </a:blip>
            <a:stretch>
              <a:fillRect/>
            </a:stretch>
          </p:blipFill>
          <p:spPr>
            <a:xfrm>
              <a:off x="6968726" y="1978946"/>
              <a:ext cx="8861539" cy="1178585"/>
            </a:xfrm>
            <a:prstGeom prst="rect">
              <a:avLst/>
            </a:prstGeom>
            <a:ln w="12700" cap="flat">
              <a:noFill/>
              <a:miter lim="400000"/>
            </a:ln>
            <a:effectLst/>
          </p:spPr>
        </p:pic>
        <p:grpSp>
          <p:nvGrpSpPr>
            <p:cNvPr id="164" name="Gruppo"/>
            <p:cNvGrpSpPr/>
            <p:nvPr/>
          </p:nvGrpSpPr>
          <p:grpSpPr>
            <a:xfrm>
              <a:off x="2645659" y="2035920"/>
              <a:ext cx="6200254" cy="1847190"/>
              <a:chOff x="-61" y="184454"/>
              <a:chExt cx="6200253" cy="1847189"/>
            </a:xfrm>
          </p:grpSpPr>
          <p:sp>
            <p:nvSpPr>
              <p:cNvPr id="161" name="TREMOLO DAY"/>
              <p:cNvSpPr/>
              <p:nvPr/>
            </p:nvSpPr>
            <p:spPr>
              <a:xfrm>
                <a:off x="3368091" y="435106"/>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100">
                    <a:solidFill>
                      <a:srgbClr val="FFFFFF"/>
                    </a:solidFill>
                  </a:defRPr>
                </a:lvl1pPr>
              </a:lstStyle>
              <a:p>
                <a:pPr/>
                <a:r>
                  <a:t>TREMOLO DAY</a:t>
                </a:r>
              </a:p>
            </p:txBody>
          </p:sp>
          <p:pic>
            <p:nvPicPr>
              <p:cNvPr id="162" name="tremolo2.psd" descr="tremolo2.psd"/>
              <p:cNvPicPr>
                <a:picLocks noChangeAspect="1"/>
              </p:cNvPicPr>
              <p:nvPr/>
            </p:nvPicPr>
            <p:blipFill>
              <a:blip r:embed="rId6">
                <a:extLst/>
              </a:blip>
              <a:srcRect l="9484" t="3510" r="11494" b="6914"/>
              <a:stretch>
                <a:fillRect/>
              </a:stretch>
            </p:blipFill>
            <p:spPr>
              <a:xfrm>
                <a:off x="-62" y="184454"/>
                <a:ext cx="865647" cy="1326723"/>
              </a:xfrm>
              <a:custGeom>
                <a:avLst/>
                <a:gdLst/>
                <a:ahLst/>
                <a:cxnLst>
                  <a:cxn ang="0">
                    <a:pos x="wd2" y="hd2"/>
                  </a:cxn>
                  <a:cxn ang="5400000">
                    <a:pos x="wd2" y="hd2"/>
                  </a:cxn>
                  <a:cxn ang="10800000">
                    <a:pos x="wd2" y="hd2"/>
                  </a:cxn>
                  <a:cxn ang="16200000">
                    <a:pos x="wd2" y="hd2"/>
                  </a:cxn>
                </a:cxnLst>
                <a:rect l="0" t="0" r="r" b="b"/>
                <a:pathLst>
                  <a:path w="21566" h="21438" fill="norm" stroke="1" extrusionOk="0">
                    <a:moveTo>
                      <a:pt x="9741" y="8"/>
                    </a:moveTo>
                    <a:cubicBezTo>
                      <a:pt x="8643" y="-94"/>
                      <a:pt x="7995" y="791"/>
                      <a:pt x="7832" y="2605"/>
                    </a:cubicBezTo>
                    <a:cubicBezTo>
                      <a:pt x="7706" y="4018"/>
                      <a:pt x="7784" y="4316"/>
                      <a:pt x="8554" y="5376"/>
                    </a:cubicBezTo>
                    <a:cubicBezTo>
                      <a:pt x="9729" y="6994"/>
                      <a:pt x="9721" y="7409"/>
                      <a:pt x="8554" y="7877"/>
                    </a:cubicBezTo>
                    <a:cubicBezTo>
                      <a:pt x="7019" y="8493"/>
                      <a:pt x="5646" y="9551"/>
                      <a:pt x="5400" y="10307"/>
                    </a:cubicBezTo>
                    <a:cubicBezTo>
                      <a:pt x="5274" y="10694"/>
                      <a:pt x="5024" y="11162"/>
                      <a:pt x="4846" y="11346"/>
                    </a:cubicBezTo>
                    <a:cubicBezTo>
                      <a:pt x="4661" y="11538"/>
                      <a:pt x="4640" y="11846"/>
                      <a:pt x="4787" y="12065"/>
                    </a:cubicBezTo>
                    <a:cubicBezTo>
                      <a:pt x="4928" y="12275"/>
                      <a:pt x="5016" y="12549"/>
                      <a:pt x="4985" y="12680"/>
                    </a:cubicBezTo>
                    <a:cubicBezTo>
                      <a:pt x="4953" y="12811"/>
                      <a:pt x="5065" y="12982"/>
                      <a:pt x="5242" y="13052"/>
                    </a:cubicBezTo>
                    <a:cubicBezTo>
                      <a:pt x="5419" y="13123"/>
                      <a:pt x="5568" y="13506"/>
                      <a:pt x="5568" y="13905"/>
                    </a:cubicBezTo>
                    <a:cubicBezTo>
                      <a:pt x="5568" y="14362"/>
                      <a:pt x="5767" y="14728"/>
                      <a:pt x="6112" y="14893"/>
                    </a:cubicBezTo>
                    <a:cubicBezTo>
                      <a:pt x="6621" y="15136"/>
                      <a:pt x="6589" y="15205"/>
                      <a:pt x="5667" y="15829"/>
                    </a:cubicBezTo>
                    <a:cubicBezTo>
                      <a:pt x="5120" y="16199"/>
                      <a:pt x="4401" y="16696"/>
                      <a:pt x="4065" y="16932"/>
                    </a:cubicBezTo>
                    <a:cubicBezTo>
                      <a:pt x="3715" y="17178"/>
                      <a:pt x="2866" y="17420"/>
                      <a:pt x="2078" y="17497"/>
                    </a:cubicBezTo>
                    <a:cubicBezTo>
                      <a:pt x="536" y="17647"/>
                      <a:pt x="-34" y="17787"/>
                      <a:pt x="1" y="18119"/>
                    </a:cubicBezTo>
                    <a:cubicBezTo>
                      <a:pt x="13" y="18229"/>
                      <a:pt x="96" y="18362"/>
                      <a:pt x="229" y="18523"/>
                    </a:cubicBezTo>
                    <a:cubicBezTo>
                      <a:pt x="830" y="19249"/>
                      <a:pt x="4403" y="21138"/>
                      <a:pt x="5469" y="21293"/>
                    </a:cubicBezTo>
                    <a:cubicBezTo>
                      <a:pt x="6929" y="21506"/>
                      <a:pt x="7930" y="21486"/>
                      <a:pt x="8327" y="21229"/>
                    </a:cubicBezTo>
                    <a:cubicBezTo>
                      <a:pt x="8868" y="20879"/>
                      <a:pt x="8794" y="20463"/>
                      <a:pt x="8159" y="20318"/>
                    </a:cubicBezTo>
                    <a:cubicBezTo>
                      <a:pt x="7416" y="20149"/>
                      <a:pt x="6191" y="19424"/>
                      <a:pt x="6191" y="19151"/>
                    </a:cubicBezTo>
                    <a:cubicBezTo>
                      <a:pt x="6191" y="18710"/>
                      <a:pt x="9879" y="16605"/>
                      <a:pt x="10650" y="16605"/>
                    </a:cubicBezTo>
                    <a:cubicBezTo>
                      <a:pt x="11382" y="16605"/>
                      <a:pt x="13092" y="18359"/>
                      <a:pt x="13092" y="19106"/>
                    </a:cubicBezTo>
                    <a:cubicBezTo>
                      <a:pt x="13092" y="19472"/>
                      <a:pt x="13287" y="19935"/>
                      <a:pt x="13518" y="20139"/>
                    </a:cubicBezTo>
                    <a:cubicBezTo>
                      <a:pt x="13889" y="20468"/>
                      <a:pt x="14060" y="20485"/>
                      <a:pt x="15109" y="20261"/>
                    </a:cubicBezTo>
                    <a:cubicBezTo>
                      <a:pt x="15759" y="20122"/>
                      <a:pt x="16669" y="19883"/>
                      <a:pt x="17127" y="19728"/>
                    </a:cubicBezTo>
                    <a:cubicBezTo>
                      <a:pt x="17584" y="19574"/>
                      <a:pt x="18285" y="19447"/>
                      <a:pt x="18679" y="19446"/>
                    </a:cubicBezTo>
                    <a:cubicBezTo>
                      <a:pt x="19775" y="19444"/>
                      <a:pt x="21566" y="18889"/>
                      <a:pt x="21566" y="18555"/>
                    </a:cubicBezTo>
                    <a:cubicBezTo>
                      <a:pt x="21566" y="17754"/>
                      <a:pt x="21219" y="17609"/>
                      <a:pt x="19687" y="17740"/>
                    </a:cubicBezTo>
                    <a:cubicBezTo>
                      <a:pt x="18003" y="17885"/>
                      <a:pt x="16860" y="17597"/>
                      <a:pt x="16860" y="17035"/>
                    </a:cubicBezTo>
                    <a:cubicBezTo>
                      <a:pt x="16860" y="16834"/>
                      <a:pt x="16762" y="16605"/>
                      <a:pt x="16642" y="16528"/>
                    </a:cubicBezTo>
                    <a:cubicBezTo>
                      <a:pt x="16523" y="16451"/>
                      <a:pt x="16445" y="15968"/>
                      <a:pt x="16464" y="15457"/>
                    </a:cubicBezTo>
                    <a:cubicBezTo>
                      <a:pt x="16490" y="14742"/>
                      <a:pt x="16693" y="14396"/>
                      <a:pt x="17344" y="13957"/>
                    </a:cubicBezTo>
                    <a:cubicBezTo>
                      <a:pt x="17810" y="13642"/>
                      <a:pt x="18381" y="13435"/>
                      <a:pt x="18620" y="13495"/>
                    </a:cubicBezTo>
                    <a:cubicBezTo>
                      <a:pt x="18929" y="13572"/>
                      <a:pt x="19055" y="13432"/>
                      <a:pt x="19055" y="13007"/>
                    </a:cubicBezTo>
                    <a:cubicBezTo>
                      <a:pt x="19055" y="12679"/>
                      <a:pt x="18957" y="12347"/>
                      <a:pt x="18837" y="12270"/>
                    </a:cubicBezTo>
                    <a:cubicBezTo>
                      <a:pt x="18717" y="12192"/>
                      <a:pt x="18586" y="11606"/>
                      <a:pt x="18550" y="10968"/>
                    </a:cubicBezTo>
                    <a:cubicBezTo>
                      <a:pt x="18514" y="10330"/>
                      <a:pt x="18390" y="9418"/>
                      <a:pt x="18264" y="8942"/>
                    </a:cubicBezTo>
                    <a:cubicBezTo>
                      <a:pt x="18099" y="8321"/>
                      <a:pt x="18151" y="7974"/>
                      <a:pt x="18461" y="7723"/>
                    </a:cubicBezTo>
                    <a:cubicBezTo>
                      <a:pt x="19718" y="6709"/>
                      <a:pt x="20086" y="5590"/>
                      <a:pt x="19223" y="5376"/>
                    </a:cubicBezTo>
                    <a:cubicBezTo>
                      <a:pt x="18960" y="5311"/>
                      <a:pt x="18832" y="5127"/>
                      <a:pt x="18936" y="4953"/>
                    </a:cubicBezTo>
                    <a:cubicBezTo>
                      <a:pt x="19171" y="4557"/>
                      <a:pt x="18498" y="2649"/>
                      <a:pt x="17908" y="2041"/>
                    </a:cubicBezTo>
                    <a:cubicBezTo>
                      <a:pt x="17489" y="1609"/>
                      <a:pt x="17309" y="1588"/>
                      <a:pt x="15357" y="1701"/>
                    </a:cubicBezTo>
                    <a:cubicBezTo>
                      <a:pt x="11167" y="1943"/>
                      <a:pt x="11519" y="1996"/>
                      <a:pt x="10937" y="983"/>
                    </a:cubicBezTo>
                    <a:cubicBezTo>
                      <a:pt x="10566" y="337"/>
                      <a:pt x="10220" y="53"/>
                      <a:pt x="9741" y="8"/>
                    </a:cubicBezTo>
                    <a:close/>
                  </a:path>
                </a:pathLst>
              </a:custGeom>
              <a:ln w="12700" cap="flat">
                <a:noFill/>
                <a:miter lim="400000"/>
              </a:ln>
              <a:effectLst/>
            </p:spPr>
          </p:pic>
          <p:sp>
            <p:nvSpPr>
              <p:cNvPr id="163" name="gg mese 2019 | Località | Indirizzo"/>
              <p:cNvSpPr/>
              <p:nvPr/>
            </p:nvSpPr>
            <p:spPr>
              <a:xfrm>
                <a:off x="4930191" y="761644"/>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b="0" spc="78" sz="3900">
                    <a:solidFill>
                      <a:srgbClr val="FFFFFF"/>
                    </a:solidFill>
                    <a:latin typeface="DIN Condensed"/>
                    <a:ea typeface="DIN Condensed"/>
                    <a:cs typeface="DIN Condensed"/>
                    <a:sym typeface="DIN Condensed"/>
                  </a:defRPr>
                </a:lvl1pPr>
              </a:lstStyle>
              <a:p>
                <a:pPr/>
                <a:r>
                  <a:t>gg mese 2019 | Località | Indirizzo</a:t>
                </a:r>
              </a:p>
            </p:txBody>
          </p:sp>
        </p:gr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ANMIC"/>
          <p:cNvSpPr txBox="1"/>
          <p:nvPr/>
        </p:nvSpPr>
        <p:spPr>
          <a:xfrm>
            <a:off x="165484" y="1738205"/>
            <a:ext cx="1446988" cy="756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0400"/>
              </a:lnSpc>
              <a:spcBef>
                <a:spcPts val="600"/>
              </a:spcBef>
              <a:defRPr b="0" sz="5200">
                <a:solidFill>
                  <a:srgbClr val="1177AA"/>
                </a:solidFill>
                <a:latin typeface="DIN Condensed"/>
                <a:ea typeface="DIN Condensed"/>
                <a:cs typeface="DIN Condensed"/>
                <a:sym typeface="DIN Condensed"/>
              </a:defRPr>
            </a:lvl1pPr>
          </a:lstStyle>
          <a:p>
            <a:pPr/>
            <a:r>
              <a:t>ANMIC</a:t>
            </a:r>
          </a:p>
        </p:txBody>
      </p:sp>
      <p:sp>
        <p:nvSpPr>
          <p:cNvPr id="168" name="L'Associazione Nazionale Mutilati e Invalidi Civili (Anmic) è l'Ente morale che per legge (decreto del Presidente della Repubblica 23/12/78) ha il compito di tutelare e rappresentare in Italia i diritti dei cittadini invalidi civili.…"/>
          <p:cNvSpPr txBox="1"/>
          <p:nvPr/>
        </p:nvSpPr>
        <p:spPr>
          <a:xfrm>
            <a:off x="143346" y="2422757"/>
            <a:ext cx="9799489" cy="721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lnSpc>
                <a:spcPts val="4700"/>
              </a:lnSpc>
              <a:defRPr b="0" sz="2200">
                <a:solidFill>
                  <a:srgbClr val="454545"/>
                </a:solidFill>
                <a:latin typeface="Source Sans Pro"/>
                <a:ea typeface="Source Sans Pro"/>
                <a:cs typeface="Source Sans Pro"/>
                <a:sym typeface="Source Sans Pro"/>
              </a:defRPr>
            </a:pPr>
            <a:r>
              <a:t>L'Associazione Nazionale Mutilati e Invalidi Civili (Anmic) è l'Ente morale che per legge (decreto del Presidente della Repubblica 23/12/78) ha il compito di tutelare e rappresentare in Italia i diritti dei cittadini invalidi civili. </a:t>
            </a:r>
          </a:p>
          <a:p>
            <a:pPr algn="just" defTabSz="457200">
              <a:lnSpc>
                <a:spcPts val="4700"/>
              </a:lnSpc>
              <a:defRPr b="0" sz="2200">
                <a:solidFill>
                  <a:srgbClr val="454545"/>
                </a:solidFill>
                <a:latin typeface="Source Sans Pro"/>
                <a:ea typeface="Source Sans Pro"/>
                <a:cs typeface="Source Sans Pro"/>
                <a:sym typeface="Source Sans Pro"/>
              </a:defRPr>
            </a:pPr>
          </a:p>
          <a:p>
            <a:pPr algn="just" defTabSz="457200">
              <a:lnSpc>
                <a:spcPts val="4700"/>
              </a:lnSpc>
              <a:defRPr b="0" sz="2200">
                <a:solidFill>
                  <a:srgbClr val="454545"/>
                </a:solidFill>
                <a:latin typeface="Source Sans Pro"/>
                <a:ea typeface="Source Sans Pro"/>
                <a:cs typeface="Source Sans Pro"/>
                <a:sym typeface="Source Sans Pro"/>
              </a:defRPr>
            </a:pPr>
            <a:r>
              <a:t>L’ANMIC è a disposizione di ogni persona con disabilità per aiutarla a risolvere problemi di assistenza, collocamento, pensione e accertamento di invalidità, integrazione scolastica, barriere architettoniche. </a:t>
            </a:r>
          </a:p>
          <a:p>
            <a:pPr algn="just" defTabSz="457200">
              <a:lnSpc>
                <a:spcPts val="4700"/>
              </a:lnSpc>
              <a:defRPr b="0" sz="2200">
                <a:solidFill>
                  <a:srgbClr val="454545"/>
                </a:solidFill>
                <a:latin typeface="Source Sans Pro"/>
                <a:ea typeface="Source Sans Pro"/>
                <a:cs typeface="Source Sans Pro"/>
                <a:sym typeface="Source Sans Pro"/>
              </a:defRPr>
            </a:pPr>
          </a:p>
          <a:p>
            <a:pPr algn="just" defTabSz="457200">
              <a:lnSpc>
                <a:spcPts val="4700"/>
              </a:lnSpc>
              <a:defRPr b="0" sz="2200">
                <a:solidFill>
                  <a:srgbClr val="454545"/>
                </a:solidFill>
                <a:latin typeface="Source Sans Pro"/>
                <a:ea typeface="Source Sans Pro"/>
                <a:cs typeface="Source Sans Pro"/>
                <a:sym typeface="Source Sans Pro"/>
              </a:defRPr>
            </a:pPr>
            <a:r>
              <a:t>Nel corso della sua lunga storia associativa l’ANMIC ha promosso e contribuito a far approvare tutta la legislazione italiana vigente attualmente nel settore dell'invalidità civile e oggi ne difende l’applicazione e ne promuove lo sviluppo, sia sul piano legislativo che su quello culturale e sociale. </a:t>
            </a:r>
          </a:p>
          <a:p>
            <a:pPr algn="just" defTabSz="457200">
              <a:lnSpc>
                <a:spcPts val="4700"/>
              </a:lnSpc>
              <a:defRPr b="0" sz="2200">
                <a:solidFill>
                  <a:srgbClr val="454545"/>
                </a:solidFill>
                <a:latin typeface="Source Sans Pro"/>
                <a:ea typeface="Source Sans Pro"/>
                <a:cs typeface="Source Sans Pro"/>
                <a:sym typeface="Source Sans Pro"/>
              </a:defRPr>
            </a:pPr>
          </a:p>
          <a:p>
            <a:pPr algn="just" defTabSz="457200">
              <a:lnSpc>
                <a:spcPts val="4700"/>
              </a:lnSpc>
              <a:defRPr b="0" sz="2200">
                <a:solidFill>
                  <a:srgbClr val="454545"/>
                </a:solidFill>
                <a:latin typeface="Source Sans Pro"/>
                <a:ea typeface="Source Sans Pro"/>
                <a:cs typeface="Source Sans Pro"/>
                <a:sym typeface="Source Sans Pro"/>
              </a:defRPr>
            </a:pPr>
            <a:r>
              <a:t>Più in generale, tutela le pari opportunità e la qualità di vita dei cittadini con disabilità e promuove nel Paese il loro ruolo come risorsa per l'intera collettività. Rappresenta pertanto un irrinunciabile interlocutore della società civile e delle stesse Istituzioni in materia di disabilità. L’Associazione opera su tutto il territorio nazionale attraverso le sue 104 sedi provinciali ed innumerevoli delegazioni.</a:t>
            </a:r>
          </a:p>
        </p:txBody>
      </p:sp>
      <p:pic>
        <p:nvPicPr>
          <p:cNvPr id="169" name="Immagine" descr="Immagine"/>
          <p:cNvPicPr>
            <a:picLocks noChangeAspect="1"/>
          </p:cNvPicPr>
          <p:nvPr/>
        </p:nvPicPr>
        <p:blipFill>
          <a:blip r:embed="rId2">
            <a:extLst/>
          </a:blip>
          <a:stretch>
            <a:fillRect/>
          </a:stretch>
        </p:blipFill>
        <p:spPr>
          <a:xfrm>
            <a:off x="10095234" y="2495127"/>
            <a:ext cx="2666053" cy="2381673"/>
          </a:xfrm>
          <a:prstGeom prst="rect">
            <a:avLst/>
          </a:prstGeom>
          <a:ln w="12700">
            <a:miter lim="400000"/>
          </a:ln>
        </p:spPr>
      </p:pic>
      <p:grpSp>
        <p:nvGrpSpPr>
          <p:cNvPr id="176" name="Gruppo"/>
          <p:cNvGrpSpPr/>
          <p:nvPr/>
        </p:nvGrpSpPr>
        <p:grpSpPr>
          <a:xfrm>
            <a:off x="-2606836" y="-2029164"/>
            <a:ext cx="18635266" cy="3883110"/>
            <a:chOff x="0" y="0"/>
            <a:chExt cx="18635265" cy="3883109"/>
          </a:xfrm>
        </p:grpSpPr>
        <p:sp>
          <p:nvSpPr>
            <p:cNvPr id="170" name="Rettangolo"/>
            <p:cNvSpPr/>
            <p:nvPr/>
          </p:nvSpPr>
          <p:spPr>
            <a:xfrm>
              <a:off x="0" y="0"/>
              <a:ext cx="18635266" cy="3149600"/>
            </a:xfrm>
            <a:prstGeom prst="rect">
              <a:avLst/>
            </a:prstGeom>
            <a:solidFill>
              <a:srgbClr val="0E73C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 </a:t>
              </a:r>
            </a:p>
          </p:txBody>
        </p:sp>
        <p:pic>
          <p:nvPicPr>
            <p:cNvPr id="171" name="Immagine" descr="Immagine"/>
            <p:cNvPicPr>
              <a:picLocks noChangeAspect="1"/>
            </p:cNvPicPr>
            <p:nvPr/>
          </p:nvPicPr>
          <p:blipFill>
            <a:blip r:embed="rId3">
              <a:extLst/>
            </a:blip>
            <a:stretch>
              <a:fillRect/>
            </a:stretch>
          </p:blipFill>
          <p:spPr>
            <a:xfrm>
              <a:off x="6968726" y="1978946"/>
              <a:ext cx="8861539" cy="1178585"/>
            </a:xfrm>
            <a:prstGeom prst="rect">
              <a:avLst/>
            </a:prstGeom>
            <a:ln w="12700" cap="flat">
              <a:noFill/>
              <a:miter lim="400000"/>
            </a:ln>
            <a:effectLst/>
          </p:spPr>
        </p:pic>
        <p:grpSp>
          <p:nvGrpSpPr>
            <p:cNvPr id="175" name="Gruppo"/>
            <p:cNvGrpSpPr/>
            <p:nvPr/>
          </p:nvGrpSpPr>
          <p:grpSpPr>
            <a:xfrm>
              <a:off x="2645659" y="2035920"/>
              <a:ext cx="6200254" cy="1847190"/>
              <a:chOff x="-61" y="184454"/>
              <a:chExt cx="6200253" cy="1847189"/>
            </a:xfrm>
          </p:grpSpPr>
          <p:sp>
            <p:nvSpPr>
              <p:cNvPr id="172" name="TREMOLO DAY"/>
              <p:cNvSpPr/>
              <p:nvPr/>
            </p:nvSpPr>
            <p:spPr>
              <a:xfrm>
                <a:off x="3368091" y="435106"/>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100">
                    <a:solidFill>
                      <a:srgbClr val="FFFFFF"/>
                    </a:solidFill>
                  </a:defRPr>
                </a:lvl1pPr>
              </a:lstStyle>
              <a:p>
                <a:pPr/>
                <a:r>
                  <a:t>TREMOLO DAY</a:t>
                </a:r>
              </a:p>
            </p:txBody>
          </p:sp>
          <p:pic>
            <p:nvPicPr>
              <p:cNvPr id="173" name="tremolo2.psd" descr="tremolo2.psd"/>
              <p:cNvPicPr>
                <a:picLocks noChangeAspect="1"/>
              </p:cNvPicPr>
              <p:nvPr/>
            </p:nvPicPr>
            <p:blipFill>
              <a:blip r:embed="rId4">
                <a:extLst/>
              </a:blip>
              <a:srcRect l="9484" t="3510" r="11494" b="6914"/>
              <a:stretch>
                <a:fillRect/>
              </a:stretch>
            </p:blipFill>
            <p:spPr>
              <a:xfrm>
                <a:off x="-62" y="184454"/>
                <a:ext cx="865647" cy="1326723"/>
              </a:xfrm>
              <a:custGeom>
                <a:avLst/>
                <a:gdLst/>
                <a:ahLst/>
                <a:cxnLst>
                  <a:cxn ang="0">
                    <a:pos x="wd2" y="hd2"/>
                  </a:cxn>
                  <a:cxn ang="5400000">
                    <a:pos x="wd2" y="hd2"/>
                  </a:cxn>
                  <a:cxn ang="10800000">
                    <a:pos x="wd2" y="hd2"/>
                  </a:cxn>
                  <a:cxn ang="16200000">
                    <a:pos x="wd2" y="hd2"/>
                  </a:cxn>
                </a:cxnLst>
                <a:rect l="0" t="0" r="r" b="b"/>
                <a:pathLst>
                  <a:path w="21566" h="21438" fill="norm" stroke="1" extrusionOk="0">
                    <a:moveTo>
                      <a:pt x="9741" y="8"/>
                    </a:moveTo>
                    <a:cubicBezTo>
                      <a:pt x="8643" y="-94"/>
                      <a:pt x="7995" y="791"/>
                      <a:pt x="7832" y="2605"/>
                    </a:cubicBezTo>
                    <a:cubicBezTo>
                      <a:pt x="7706" y="4018"/>
                      <a:pt x="7784" y="4316"/>
                      <a:pt x="8554" y="5376"/>
                    </a:cubicBezTo>
                    <a:cubicBezTo>
                      <a:pt x="9729" y="6994"/>
                      <a:pt x="9721" y="7409"/>
                      <a:pt x="8554" y="7877"/>
                    </a:cubicBezTo>
                    <a:cubicBezTo>
                      <a:pt x="7019" y="8493"/>
                      <a:pt x="5646" y="9551"/>
                      <a:pt x="5400" y="10307"/>
                    </a:cubicBezTo>
                    <a:cubicBezTo>
                      <a:pt x="5274" y="10694"/>
                      <a:pt x="5024" y="11162"/>
                      <a:pt x="4846" y="11346"/>
                    </a:cubicBezTo>
                    <a:cubicBezTo>
                      <a:pt x="4661" y="11538"/>
                      <a:pt x="4640" y="11846"/>
                      <a:pt x="4787" y="12065"/>
                    </a:cubicBezTo>
                    <a:cubicBezTo>
                      <a:pt x="4928" y="12275"/>
                      <a:pt x="5016" y="12549"/>
                      <a:pt x="4985" y="12680"/>
                    </a:cubicBezTo>
                    <a:cubicBezTo>
                      <a:pt x="4953" y="12811"/>
                      <a:pt x="5065" y="12982"/>
                      <a:pt x="5242" y="13052"/>
                    </a:cubicBezTo>
                    <a:cubicBezTo>
                      <a:pt x="5419" y="13123"/>
                      <a:pt x="5568" y="13506"/>
                      <a:pt x="5568" y="13905"/>
                    </a:cubicBezTo>
                    <a:cubicBezTo>
                      <a:pt x="5568" y="14362"/>
                      <a:pt x="5767" y="14728"/>
                      <a:pt x="6112" y="14893"/>
                    </a:cubicBezTo>
                    <a:cubicBezTo>
                      <a:pt x="6621" y="15136"/>
                      <a:pt x="6589" y="15205"/>
                      <a:pt x="5667" y="15829"/>
                    </a:cubicBezTo>
                    <a:cubicBezTo>
                      <a:pt x="5120" y="16199"/>
                      <a:pt x="4401" y="16696"/>
                      <a:pt x="4065" y="16932"/>
                    </a:cubicBezTo>
                    <a:cubicBezTo>
                      <a:pt x="3715" y="17178"/>
                      <a:pt x="2866" y="17420"/>
                      <a:pt x="2078" y="17497"/>
                    </a:cubicBezTo>
                    <a:cubicBezTo>
                      <a:pt x="536" y="17647"/>
                      <a:pt x="-34" y="17787"/>
                      <a:pt x="1" y="18119"/>
                    </a:cubicBezTo>
                    <a:cubicBezTo>
                      <a:pt x="13" y="18229"/>
                      <a:pt x="96" y="18362"/>
                      <a:pt x="229" y="18523"/>
                    </a:cubicBezTo>
                    <a:cubicBezTo>
                      <a:pt x="830" y="19249"/>
                      <a:pt x="4403" y="21138"/>
                      <a:pt x="5469" y="21293"/>
                    </a:cubicBezTo>
                    <a:cubicBezTo>
                      <a:pt x="6929" y="21506"/>
                      <a:pt x="7930" y="21486"/>
                      <a:pt x="8327" y="21229"/>
                    </a:cubicBezTo>
                    <a:cubicBezTo>
                      <a:pt x="8868" y="20879"/>
                      <a:pt x="8794" y="20463"/>
                      <a:pt x="8159" y="20318"/>
                    </a:cubicBezTo>
                    <a:cubicBezTo>
                      <a:pt x="7416" y="20149"/>
                      <a:pt x="6191" y="19424"/>
                      <a:pt x="6191" y="19151"/>
                    </a:cubicBezTo>
                    <a:cubicBezTo>
                      <a:pt x="6191" y="18710"/>
                      <a:pt x="9879" y="16605"/>
                      <a:pt x="10650" y="16605"/>
                    </a:cubicBezTo>
                    <a:cubicBezTo>
                      <a:pt x="11382" y="16605"/>
                      <a:pt x="13092" y="18359"/>
                      <a:pt x="13092" y="19106"/>
                    </a:cubicBezTo>
                    <a:cubicBezTo>
                      <a:pt x="13092" y="19472"/>
                      <a:pt x="13287" y="19935"/>
                      <a:pt x="13518" y="20139"/>
                    </a:cubicBezTo>
                    <a:cubicBezTo>
                      <a:pt x="13889" y="20468"/>
                      <a:pt x="14060" y="20485"/>
                      <a:pt x="15109" y="20261"/>
                    </a:cubicBezTo>
                    <a:cubicBezTo>
                      <a:pt x="15759" y="20122"/>
                      <a:pt x="16669" y="19883"/>
                      <a:pt x="17127" y="19728"/>
                    </a:cubicBezTo>
                    <a:cubicBezTo>
                      <a:pt x="17584" y="19574"/>
                      <a:pt x="18285" y="19447"/>
                      <a:pt x="18679" y="19446"/>
                    </a:cubicBezTo>
                    <a:cubicBezTo>
                      <a:pt x="19775" y="19444"/>
                      <a:pt x="21566" y="18889"/>
                      <a:pt x="21566" y="18555"/>
                    </a:cubicBezTo>
                    <a:cubicBezTo>
                      <a:pt x="21566" y="17754"/>
                      <a:pt x="21219" y="17609"/>
                      <a:pt x="19687" y="17740"/>
                    </a:cubicBezTo>
                    <a:cubicBezTo>
                      <a:pt x="18003" y="17885"/>
                      <a:pt x="16860" y="17597"/>
                      <a:pt x="16860" y="17035"/>
                    </a:cubicBezTo>
                    <a:cubicBezTo>
                      <a:pt x="16860" y="16834"/>
                      <a:pt x="16762" y="16605"/>
                      <a:pt x="16642" y="16528"/>
                    </a:cubicBezTo>
                    <a:cubicBezTo>
                      <a:pt x="16523" y="16451"/>
                      <a:pt x="16445" y="15968"/>
                      <a:pt x="16464" y="15457"/>
                    </a:cubicBezTo>
                    <a:cubicBezTo>
                      <a:pt x="16490" y="14742"/>
                      <a:pt x="16693" y="14396"/>
                      <a:pt x="17344" y="13957"/>
                    </a:cubicBezTo>
                    <a:cubicBezTo>
                      <a:pt x="17810" y="13642"/>
                      <a:pt x="18381" y="13435"/>
                      <a:pt x="18620" y="13495"/>
                    </a:cubicBezTo>
                    <a:cubicBezTo>
                      <a:pt x="18929" y="13572"/>
                      <a:pt x="19055" y="13432"/>
                      <a:pt x="19055" y="13007"/>
                    </a:cubicBezTo>
                    <a:cubicBezTo>
                      <a:pt x="19055" y="12679"/>
                      <a:pt x="18957" y="12347"/>
                      <a:pt x="18837" y="12270"/>
                    </a:cubicBezTo>
                    <a:cubicBezTo>
                      <a:pt x="18717" y="12192"/>
                      <a:pt x="18586" y="11606"/>
                      <a:pt x="18550" y="10968"/>
                    </a:cubicBezTo>
                    <a:cubicBezTo>
                      <a:pt x="18514" y="10330"/>
                      <a:pt x="18390" y="9418"/>
                      <a:pt x="18264" y="8942"/>
                    </a:cubicBezTo>
                    <a:cubicBezTo>
                      <a:pt x="18099" y="8321"/>
                      <a:pt x="18151" y="7974"/>
                      <a:pt x="18461" y="7723"/>
                    </a:cubicBezTo>
                    <a:cubicBezTo>
                      <a:pt x="19718" y="6709"/>
                      <a:pt x="20086" y="5590"/>
                      <a:pt x="19223" y="5376"/>
                    </a:cubicBezTo>
                    <a:cubicBezTo>
                      <a:pt x="18960" y="5311"/>
                      <a:pt x="18832" y="5127"/>
                      <a:pt x="18936" y="4953"/>
                    </a:cubicBezTo>
                    <a:cubicBezTo>
                      <a:pt x="19171" y="4557"/>
                      <a:pt x="18498" y="2649"/>
                      <a:pt x="17908" y="2041"/>
                    </a:cubicBezTo>
                    <a:cubicBezTo>
                      <a:pt x="17489" y="1609"/>
                      <a:pt x="17309" y="1588"/>
                      <a:pt x="15357" y="1701"/>
                    </a:cubicBezTo>
                    <a:cubicBezTo>
                      <a:pt x="11167" y="1943"/>
                      <a:pt x="11519" y="1996"/>
                      <a:pt x="10937" y="983"/>
                    </a:cubicBezTo>
                    <a:cubicBezTo>
                      <a:pt x="10566" y="337"/>
                      <a:pt x="10220" y="53"/>
                      <a:pt x="9741" y="8"/>
                    </a:cubicBezTo>
                    <a:close/>
                  </a:path>
                </a:pathLst>
              </a:custGeom>
              <a:ln w="12700" cap="flat">
                <a:noFill/>
                <a:miter lim="400000"/>
              </a:ln>
              <a:effectLst/>
            </p:spPr>
          </p:pic>
          <p:sp>
            <p:nvSpPr>
              <p:cNvPr id="174" name="gg mese 2019 | Località | Indirizzo"/>
              <p:cNvSpPr/>
              <p:nvPr/>
            </p:nvSpPr>
            <p:spPr>
              <a:xfrm>
                <a:off x="4930191" y="761644"/>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b="0" spc="78" sz="3900">
                    <a:solidFill>
                      <a:srgbClr val="FFFFFF"/>
                    </a:solidFill>
                    <a:latin typeface="DIN Condensed"/>
                    <a:ea typeface="DIN Condensed"/>
                    <a:cs typeface="DIN Condensed"/>
                    <a:sym typeface="DIN Condensed"/>
                  </a:defRPr>
                </a:lvl1pPr>
              </a:lstStyle>
              <a:p>
                <a:pPr/>
                <a:r>
                  <a:t>gg mese 2019 | Località | Indirizzo</a:t>
                </a:r>
              </a:p>
            </p:txBody>
          </p:sp>
        </p:gr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4" name="Gruppo"/>
          <p:cNvGrpSpPr/>
          <p:nvPr/>
        </p:nvGrpSpPr>
        <p:grpSpPr>
          <a:xfrm>
            <a:off x="-2606836" y="-2029164"/>
            <a:ext cx="18635266" cy="3883110"/>
            <a:chOff x="0" y="0"/>
            <a:chExt cx="18635265" cy="3883109"/>
          </a:xfrm>
        </p:grpSpPr>
        <p:sp>
          <p:nvSpPr>
            <p:cNvPr id="178" name="Rettangolo"/>
            <p:cNvSpPr/>
            <p:nvPr/>
          </p:nvSpPr>
          <p:spPr>
            <a:xfrm>
              <a:off x="0" y="0"/>
              <a:ext cx="18635266" cy="3149600"/>
            </a:xfrm>
            <a:prstGeom prst="rect">
              <a:avLst/>
            </a:prstGeom>
            <a:solidFill>
              <a:srgbClr val="0E73C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 </a:t>
              </a:r>
            </a:p>
          </p:txBody>
        </p:sp>
        <p:pic>
          <p:nvPicPr>
            <p:cNvPr id="179" name="Immagine" descr="Immagine"/>
            <p:cNvPicPr>
              <a:picLocks noChangeAspect="1"/>
            </p:cNvPicPr>
            <p:nvPr/>
          </p:nvPicPr>
          <p:blipFill>
            <a:blip r:embed="rId2">
              <a:extLst/>
            </a:blip>
            <a:stretch>
              <a:fillRect/>
            </a:stretch>
          </p:blipFill>
          <p:spPr>
            <a:xfrm>
              <a:off x="6968726" y="1978946"/>
              <a:ext cx="8861539" cy="1178585"/>
            </a:xfrm>
            <a:prstGeom prst="rect">
              <a:avLst/>
            </a:prstGeom>
            <a:ln w="12700" cap="flat">
              <a:noFill/>
              <a:miter lim="400000"/>
            </a:ln>
            <a:effectLst/>
          </p:spPr>
        </p:pic>
        <p:grpSp>
          <p:nvGrpSpPr>
            <p:cNvPr id="183" name="Gruppo"/>
            <p:cNvGrpSpPr/>
            <p:nvPr/>
          </p:nvGrpSpPr>
          <p:grpSpPr>
            <a:xfrm>
              <a:off x="2645659" y="2035920"/>
              <a:ext cx="6200254" cy="1847190"/>
              <a:chOff x="-61" y="184454"/>
              <a:chExt cx="6200253" cy="1847189"/>
            </a:xfrm>
          </p:grpSpPr>
          <p:sp>
            <p:nvSpPr>
              <p:cNvPr id="180" name="TREMOLO DAY"/>
              <p:cNvSpPr/>
              <p:nvPr/>
            </p:nvSpPr>
            <p:spPr>
              <a:xfrm>
                <a:off x="3368091" y="435106"/>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100">
                    <a:solidFill>
                      <a:srgbClr val="FFFFFF"/>
                    </a:solidFill>
                  </a:defRPr>
                </a:lvl1pPr>
              </a:lstStyle>
              <a:p>
                <a:pPr/>
                <a:r>
                  <a:t>TREMOLO DAY</a:t>
                </a:r>
              </a:p>
            </p:txBody>
          </p:sp>
          <p:pic>
            <p:nvPicPr>
              <p:cNvPr id="181" name="tremolo2.psd" descr="tremolo2.psd"/>
              <p:cNvPicPr>
                <a:picLocks noChangeAspect="1"/>
              </p:cNvPicPr>
              <p:nvPr/>
            </p:nvPicPr>
            <p:blipFill>
              <a:blip r:embed="rId3">
                <a:extLst/>
              </a:blip>
              <a:srcRect l="9484" t="3510" r="11494" b="6914"/>
              <a:stretch>
                <a:fillRect/>
              </a:stretch>
            </p:blipFill>
            <p:spPr>
              <a:xfrm>
                <a:off x="-62" y="184454"/>
                <a:ext cx="865647" cy="1326723"/>
              </a:xfrm>
              <a:custGeom>
                <a:avLst/>
                <a:gdLst/>
                <a:ahLst/>
                <a:cxnLst>
                  <a:cxn ang="0">
                    <a:pos x="wd2" y="hd2"/>
                  </a:cxn>
                  <a:cxn ang="5400000">
                    <a:pos x="wd2" y="hd2"/>
                  </a:cxn>
                  <a:cxn ang="10800000">
                    <a:pos x="wd2" y="hd2"/>
                  </a:cxn>
                  <a:cxn ang="16200000">
                    <a:pos x="wd2" y="hd2"/>
                  </a:cxn>
                </a:cxnLst>
                <a:rect l="0" t="0" r="r" b="b"/>
                <a:pathLst>
                  <a:path w="21566" h="21438" fill="norm" stroke="1" extrusionOk="0">
                    <a:moveTo>
                      <a:pt x="9741" y="8"/>
                    </a:moveTo>
                    <a:cubicBezTo>
                      <a:pt x="8643" y="-94"/>
                      <a:pt x="7995" y="791"/>
                      <a:pt x="7832" y="2605"/>
                    </a:cubicBezTo>
                    <a:cubicBezTo>
                      <a:pt x="7706" y="4018"/>
                      <a:pt x="7784" y="4316"/>
                      <a:pt x="8554" y="5376"/>
                    </a:cubicBezTo>
                    <a:cubicBezTo>
                      <a:pt x="9729" y="6994"/>
                      <a:pt x="9721" y="7409"/>
                      <a:pt x="8554" y="7877"/>
                    </a:cubicBezTo>
                    <a:cubicBezTo>
                      <a:pt x="7019" y="8493"/>
                      <a:pt x="5646" y="9551"/>
                      <a:pt x="5400" y="10307"/>
                    </a:cubicBezTo>
                    <a:cubicBezTo>
                      <a:pt x="5274" y="10694"/>
                      <a:pt x="5024" y="11162"/>
                      <a:pt x="4846" y="11346"/>
                    </a:cubicBezTo>
                    <a:cubicBezTo>
                      <a:pt x="4661" y="11538"/>
                      <a:pt x="4640" y="11846"/>
                      <a:pt x="4787" y="12065"/>
                    </a:cubicBezTo>
                    <a:cubicBezTo>
                      <a:pt x="4928" y="12275"/>
                      <a:pt x="5016" y="12549"/>
                      <a:pt x="4985" y="12680"/>
                    </a:cubicBezTo>
                    <a:cubicBezTo>
                      <a:pt x="4953" y="12811"/>
                      <a:pt x="5065" y="12982"/>
                      <a:pt x="5242" y="13052"/>
                    </a:cubicBezTo>
                    <a:cubicBezTo>
                      <a:pt x="5419" y="13123"/>
                      <a:pt x="5568" y="13506"/>
                      <a:pt x="5568" y="13905"/>
                    </a:cubicBezTo>
                    <a:cubicBezTo>
                      <a:pt x="5568" y="14362"/>
                      <a:pt x="5767" y="14728"/>
                      <a:pt x="6112" y="14893"/>
                    </a:cubicBezTo>
                    <a:cubicBezTo>
                      <a:pt x="6621" y="15136"/>
                      <a:pt x="6589" y="15205"/>
                      <a:pt x="5667" y="15829"/>
                    </a:cubicBezTo>
                    <a:cubicBezTo>
                      <a:pt x="5120" y="16199"/>
                      <a:pt x="4401" y="16696"/>
                      <a:pt x="4065" y="16932"/>
                    </a:cubicBezTo>
                    <a:cubicBezTo>
                      <a:pt x="3715" y="17178"/>
                      <a:pt x="2866" y="17420"/>
                      <a:pt x="2078" y="17497"/>
                    </a:cubicBezTo>
                    <a:cubicBezTo>
                      <a:pt x="536" y="17647"/>
                      <a:pt x="-34" y="17787"/>
                      <a:pt x="1" y="18119"/>
                    </a:cubicBezTo>
                    <a:cubicBezTo>
                      <a:pt x="13" y="18229"/>
                      <a:pt x="96" y="18362"/>
                      <a:pt x="229" y="18523"/>
                    </a:cubicBezTo>
                    <a:cubicBezTo>
                      <a:pt x="830" y="19249"/>
                      <a:pt x="4403" y="21138"/>
                      <a:pt x="5469" y="21293"/>
                    </a:cubicBezTo>
                    <a:cubicBezTo>
                      <a:pt x="6929" y="21506"/>
                      <a:pt x="7930" y="21486"/>
                      <a:pt x="8327" y="21229"/>
                    </a:cubicBezTo>
                    <a:cubicBezTo>
                      <a:pt x="8868" y="20879"/>
                      <a:pt x="8794" y="20463"/>
                      <a:pt x="8159" y="20318"/>
                    </a:cubicBezTo>
                    <a:cubicBezTo>
                      <a:pt x="7416" y="20149"/>
                      <a:pt x="6191" y="19424"/>
                      <a:pt x="6191" y="19151"/>
                    </a:cubicBezTo>
                    <a:cubicBezTo>
                      <a:pt x="6191" y="18710"/>
                      <a:pt x="9879" y="16605"/>
                      <a:pt x="10650" y="16605"/>
                    </a:cubicBezTo>
                    <a:cubicBezTo>
                      <a:pt x="11382" y="16605"/>
                      <a:pt x="13092" y="18359"/>
                      <a:pt x="13092" y="19106"/>
                    </a:cubicBezTo>
                    <a:cubicBezTo>
                      <a:pt x="13092" y="19472"/>
                      <a:pt x="13287" y="19935"/>
                      <a:pt x="13518" y="20139"/>
                    </a:cubicBezTo>
                    <a:cubicBezTo>
                      <a:pt x="13889" y="20468"/>
                      <a:pt x="14060" y="20485"/>
                      <a:pt x="15109" y="20261"/>
                    </a:cubicBezTo>
                    <a:cubicBezTo>
                      <a:pt x="15759" y="20122"/>
                      <a:pt x="16669" y="19883"/>
                      <a:pt x="17127" y="19728"/>
                    </a:cubicBezTo>
                    <a:cubicBezTo>
                      <a:pt x="17584" y="19574"/>
                      <a:pt x="18285" y="19447"/>
                      <a:pt x="18679" y="19446"/>
                    </a:cubicBezTo>
                    <a:cubicBezTo>
                      <a:pt x="19775" y="19444"/>
                      <a:pt x="21566" y="18889"/>
                      <a:pt x="21566" y="18555"/>
                    </a:cubicBezTo>
                    <a:cubicBezTo>
                      <a:pt x="21566" y="17754"/>
                      <a:pt x="21219" y="17609"/>
                      <a:pt x="19687" y="17740"/>
                    </a:cubicBezTo>
                    <a:cubicBezTo>
                      <a:pt x="18003" y="17885"/>
                      <a:pt x="16860" y="17597"/>
                      <a:pt x="16860" y="17035"/>
                    </a:cubicBezTo>
                    <a:cubicBezTo>
                      <a:pt x="16860" y="16834"/>
                      <a:pt x="16762" y="16605"/>
                      <a:pt x="16642" y="16528"/>
                    </a:cubicBezTo>
                    <a:cubicBezTo>
                      <a:pt x="16523" y="16451"/>
                      <a:pt x="16445" y="15968"/>
                      <a:pt x="16464" y="15457"/>
                    </a:cubicBezTo>
                    <a:cubicBezTo>
                      <a:pt x="16490" y="14742"/>
                      <a:pt x="16693" y="14396"/>
                      <a:pt x="17344" y="13957"/>
                    </a:cubicBezTo>
                    <a:cubicBezTo>
                      <a:pt x="17810" y="13642"/>
                      <a:pt x="18381" y="13435"/>
                      <a:pt x="18620" y="13495"/>
                    </a:cubicBezTo>
                    <a:cubicBezTo>
                      <a:pt x="18929" y="13572"/>
                      <a:pt x="19055" y="13432"/>
                      <a:pt x="19055" y="13007"/>
                    </a:cubicBezTo>
                    <a:cubicBezTo>
                      <a:pt x="19055" y="12679"/>
                      <a:pt x="18957" y="12347"/>
                      <a:pt x="18837" y="12270"/>
                    </a:cubicBezTo>
                    <a:cubicBezTo>
                      <a:pt x="18717" y="12192"/>
                      <a:pt x="18586" y="11606"/>
                      <a:pt x="18550" y="10968"/>
                    </a:cubicBezTo>
                    <a:cubicBezTo>
                      <a:pt x="18514" y="10330"/>
                      <a:pt x="18390" y="9418"/>
                      <a:pt x="18264" y="8942"/>
                    </a:cubicBezTo>
                    <a:cubicBezTo>
                      <a:pt x="18099" y="8321"/>
                      <a:pt x="18151" y="7974"/>
                      <a:pt x="18461" y="7723"/>
                    </a:cubicBezTo>
                    <a:cubicBezTo>
                      <a:pt x="19718" y="6709"/>
                      <a:pt x="20086" y="5590"/>
                      <a:pt x="19223" y="5376"/>
                    </a:cubicBezTo>
                    <a:cubicBezTo>
                      <a:pt x="18960" y="5311"/>
                      <a:pt x="18832" y="5127"/>
                      <a:pt x="18936" y="4953"/>
                    </a:cubicBezTo>
                    <a:cubicBezTo>
                      <a:pt x="19171" y="4557"/>
                      <a:pt x="18498" y="2649"/>
                      <a:pt x="17908" y="2041"/>
                    </a:cubicBezTo>
                    <a:cubicBezTo>
                      <a:pt x="17489" y="1609"/>
                      <a:pt x="17309" y="1588"/>
                      <a:pt x="15357" y="1701"/>
                    </a:cubicBezTo>
                    <a:cubicBezTo>
                      <a:pt x="11167" y="1943"/>
                      <a:pt x="11519" y="1996"/>
                      <a:pt x="10937" y="983"/>
                    </a:cubicBezTo>
                    <a:cubicBezTo>
                      <a:pt x="10566" y="337"/>
                      <a:pt x="10220" y="53"/>
                      <a:pt x="9741" y="8"/>
                    </a:cubicBezTo>
                    <a:close/>
                  </a:path>
                </a:pathLst>
              </a:custGeom>
              <a:ln w="12700" cap="flat">
                <a:noFill/>
                <a:miter lim="400000"/>
              </a:ln>
              <a:effectLst/>
            </p:spPr>
          </p:pic>
          <p:sp>
            <p:nvSpPr>
              <p:cNvPr id="182" name="gg mese 2019 | Località | Indirizzo"/>
              <p:cNvSpPr/>
              <p:nvPr/>
            </p:nvSpPr>
            <p:spPr>
              <a:xfrm>
                <a:off x="4930191" y="761644"/>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b="0" spc="78" sz="3900">
                    <a:solidFill>
                      <a:srgbClr val="FFFFFF"/>
                    </a:solidFill>
                    <a:latin typeface="DIN Condensed"/>
                    <a:ea typeface="DIN Condensed"/>
                    <a:cs typeface="DIN Condensed"/>
                    <a:sym typeface="DIN Condensed"/>
                  </a:defRPr>
                </a:lvl1pPr>
              </a:lstStyle>
              <a:p>
                <a:pPr/>
                <a:r>
                  <a:t>gg mese 2019 | Località | Indirizzo</a:t>
                </a:r>
              </a:p>
            </p:txBody>
          </p:sp>
        </p:grpSp>
      </p:grpSp>
      <p:sp>
        <p:nvSpPr>
          <p:cNvPr id="185" name="Tempistica"/>
          <p:cNvSpPr txBox="1"/>
          <p:nvPr/>
        </p:nvSpPr>
        <p:spPr>
          <a:xfrm>
            <a:off x="10741485" y="1314872"/>
            <a:ext cx="1868654" cy="629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4200">
                <a:solidFill>
                  <a:schemeClr val="accent5">
                    <a:hueOff val="-82419"/>
                    <a:satOff val="-9513"/>
                    <a:lumOff val="-16343"/>
                  </a:schemeClr>
                </a:solidFill>
                <a:latin typeface="DIN Condensed"/>
                <a:ea typeface="DIN Condensed"/>
                <a:cs typeface="DIN Condensed"/>
                <a:sym typeface="DIN Condensed"/>
              </a:defRPr>
            </a:lvl1pPr>
          </a:lstStyle>
          <a:p>
            <a:pPr/>
            <a:r>
              <a:t>Tempistica</a:t>
            </a:r>
          </a:p>
        </p:txBody>
      </p:sp>
      <p:graphicFrame>
        <p:nvGraphicFramePr>
          <p:cNvPr id="186" name="Tabella"/>
          <p:cNvGraphicFramePr/>
          <p:nvPr/>
        </p:nvGraphicFramePr>
        <p:xfrm>
          <a:off x="258232" y="2724580"/>
          <a:ext cx="12619568" cy="6286501"/>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4200971"/>
                <a:gridCol w="969078"/>
                <a:gridCol w="957304"/>
                <a:gridCol w="719945"/>
                <a:gridCol w="719945"/>
                <a:gridCol w="719945"/>
                <a:gridCol w="719945"/>
                <a:gridCol w="719945"/>
                <a:gridCol w="719945"/>
                <a:gridCol w="719945"/>
                <a:gridCol w="719945"/>
                <a:gridCol w="719945"/>
              </a:tblGrid>
              <a:tr h="325985">
                <a:tc rowSpan="2">
                  <a:txBody>
                    <a:bodyPr/>
                    <a:lstStyle/>
                    <a:p>
                      <a:pPr defTabSz="914400">
                        <a:defRPr sz="1800"/>
                      </a:pPr>
                      <a:r>
                        <a:rPr b="1" sz="2000">
                          <a:latin typeface="Helvetica Neue"/>
                          <a:ea typeface="Helvetica Neue"/>
                          <a:cs typeface="Helvetica Neue"/>
                          <a:sym typeface="Helvetica Neue"/>
                        </a:rPr>
                        <a:t>Attività</a:t>
                      </a:r>
                    </a:p>
                  </a:txBody>
                  <a:tcPr marL="50800" marR="50800" marT="50800" marB="50800" anchor="ctr" anchorCtr="0" horzOverflow="overflow">
                    <a:lnL w="12700">
                      <a:solidFill>
                        <a:srgbClr val="5D5D5D"/>
                      </a:solidFill>
                      <a:miter lim="400000"/>
                    </a:lnL>
                    <a:lnT w="12700">
                      <a:solidFill>
                        <a:srgbClr val="606060"/>
                      </a:solidFill>
                      <a:miter lim="400000"/>
                    </a:lnT>
                  </a:tcPr>
                </a:tc>
                <a:tc rowSpan="2">
                  <a:txBody>
                    <a:bodyPr/>
                    <a:lstStyle/>
                    <a:p>
                      <a:pPr defTabSz="914400">
                        <a:defRPr sz="1800"/>
                      </a:pPr>
                      <a:r>
                        <a:rPr b="1" sz="2000">
                          <a:latin typeface="Helvetica Neue"/>
                          <a:ea typeface="Helvetica Neue"/>
                          <a:cs typeface="Helvetica Neue"/>
                          <a:sym typeface="Helvetica Neue"/>
                        </a:rPr>
                        <a:t>Dal</a:t>
                      </a:r>
                    </a:p>
                  </a:txBody>
                  <a:tcPr marL="50800" marR="50800" marT="50800" marB="50800" anchor="ctr" anchorCtr="0" horzOverflow="overflow">
                    <a:lnT w="12700">
                      <a:solidFill>
                        <a:srgbClr val="606060"/>
                      </a:solidFill>
                      <a:miter lim="400000"/>
                    </a:lnT>
                  </a:tcPr>
                </a:tc>
                <a:tc rowSpan="2">
                  <a:txBody>
                    <a:bodyPr/>
                    <a:lstStyle/>
                    <a:p>
                      <a:pPr defTabSz="914400">
                        <a:defRPr sz="1800"/>
                      </a:pPr>
                      <a:r>
                        <a:rPr b="1" sz="2000">
                          <a:latin typeface="Helvetica Neue"/>
                          <a:ea typeface="Helvetica Neue"/>
                          <a:cs typeface="Helvetica Neue"/>
                          <a:sym typeface="Helvetica Neue"/>
                        </a:rPr>
                        <a:t>Al</a:t>
                      </a:r>
                    </a:p>
                  </a:txBody>
                  <a:tcPr marL="50800" marR="50800" marT="50800" marB="50800" anchor="ctr" anchorCtr="0" horzOverflow="overflow">
                    <a:lnT w="12700">
                      <a:solidFill>
                        <a:srgbClr val="606060"/>
                      </a:solidFill>
                      <a:miter lim="400000"/>
                    </a:lnT>
                  </a:tcPr>
                </a:tc>
                <a:tc gridSpan="3">
                  <a:txBody>
                    <a:bodyPr/>
                    <a:lstStyle/>
                    <a:p>
                      <a:pPr defTabSz="914400">
                        <a:defRPr sz="1800"/>
                      </a:pPr>
                      <a:r>
                        <a:rPr b="1" sz="2000">
                          <a:latin typeface="Helvetica Neue"/>
                          <a:ea typeface="Helvetica Neue"/>
                          <a:cs typeface="Helvetica Neue"/>
                          <a:sym typeface="Helvetica Neue"/>
                        </a:rPr>
                        <a:t>2019</a:t>
                      </a:r>
                    </a:p>
                  </a:txBody>
                  <a:tcPr marL="50800" marR="50800" marT="50800" marB="50800" anchor="t" anchorCtr="0" horzOverflow="overflow">
                    <a:lnT w="12700">
                      <a:solidFill>
                        <a:srgbClr val="606060"/>
                      </a:solidFill>
                      <a:miter lim="400000"/>
                    </a:lnT>
                  </a:tcPr>
                </a:tc>
                <a:tc hMerge="1">
                  <a:tcPr/>
                </a:tc>
                <a:tc hMerge="1">
                  <a:tcPr/>
                </a:tc>
                <a:tc gridSpan="6">
                  <a:txBody>
                    <a:bodyPr/>
                    <a:lstStyle/>
                    <a:p>
                      <a:pPr defTabSz="914400">
                        <a:defRPr sz="1800"/>
                      </a:pPr>
                      <a:r>
                        <a:rPr b="1" sz="2000">
                          <a:latin typeface="Helvetica Neue"/>
                          <a:ea typeface="Helvetica Neue"/>
                          <a:cs typeface="Helvetica Neue"/>
                          <a:sym typeface="Helvetica Neue"/>
                        </a:rPr>
                        <a:t>2020</a:t>
                      </a:r>
                    </a:p>
                  </a:txBody>
                  <a:tcPr marL="50800" marR="50800" marT="50800" marB="50800" anchor="ctr" anchorCtr="0" horzOverflow="overflow">
                    <a:lnR w="12700">
                      <a:solidFill>
                        <a:srgbClr val="5D5D5D"/>
                      </a:solidFill>
                      <a:miter lim="400000"/>
                    </a:lnR>
                    <a:lnT w="12700">
                      <a:solidFill>
                        <a:srgbClr val="606060"/>
                      </a:solidFill>
                      <a:miter lim="400000"/>
                    </a:lnT>
                  </a:tcPr>
                </a:tc>
                <a:tc hMerge="1">
                  <a:tcPr/>
                </a:tc>
                <a:tc hMerge="1">
                  <a:tcPr/>
                </a:tc>
                <a:tc hMerge="1">
                  <a:tcPr/>
                </a:tc>
                <a:tc hMerge="1">
                  <a:tcPr/>
                </a:tc>
                <a:tc hMerge="1">
                  <a:tcPr/>
                </a:tc>
              </a:tr>
              <a:tr h="383021">
                <a:tc vMerge="1">
                  <a:tcPr/>
                </a:tc>
                <a:tc vMerge="1">
                  <a:tcPr/>
                </a:tc>
                <a:tc vMerge="1">
                  <a:tcPr/>
                </a:tc>
                <a:tc>
                  <a:txBody>
                    <a:bodyPr/>
                    <a:lstStyle/>
                    <a:p>
                      <a:pPr defTabSz="914400">
                        <a:defRPr sz="1800"/>
                      </a:pPr>
                      <a:r>
                        <a:rPr sz="1600">
                          <a:latin typeface="Helvetica Neue"/>
                          <a:ea typeface="Helvetica Neue"/>
                          <a:cs typeface="Helvetica Neue"/>
                          <a:sym typeface="Helvetica Neue"/>
                        </a:rPr>
                        <a:t>Ott</a:t>
                      </a:r>
                    </a:p>
                  </a:txBody>
                  <a:tcPr marL="50800" marR="50800" marT="50800" marB="50800" anchor="ctr" anchorCtr="0" horzOverflow="overflow"/>
                </a:tc>
                <a:tc>
                  <a:txBody>
                    <a:bodyPr/>
                    <a:lstStyle/>
                    <a:p>
                      <a:pPr defTabSz="914400">
                        <a:defRPr sz="1800"/>
                      </a:pPr>
                      <a:r>
                        <a:rPr sz="1600">
                          <a:latin typeface="Helvetica Neue"/>
                          <a:ea typeface="Helvetica Neue"/>
                          <a:cs typeface="Helvetica Neue"/>
                          <a:sym typeface="Helvetica Neue"/>
                        </a:rPr>
                        <a:t>Nov</a:t>
                      </a:r>
                    </a:p>
                  </a:txBody>
                  <a:tcPr marL="50800" marR="50800" marT="50800" marB="50800" anchor="ctr" anchorCtr="0" horzOverflow="overflow"/>
                </a:tc>
                <a:tc>
                  <a:txBody>
                    <a:bodyPr/>
                    <a:lstStyle/>
                    <a:p>
                      <a:pPr defTabSz="914400">
                        <a:defRPr sz="1800"/>
                      </a:pPr>
                      <a:r>
                        <a:rPr sz="1600">
                          <a:latin typeface="Helvetica Neue"/>
                          <a:ea typeface="Helvetica Neue"/>
                          <a:cs typeface="Helvetica Neue"/>
                          <a:sym typeface="Helvetica Neue"/>
                        </a:rPr>
                        <a:t>Dic</a:t>
                      </a:r>
                    </a:p>
                  </a:txBody>
                  <a:tcPr marL="50800" marR="50800" marT="50800" marB="50800" anchor="ctr" anchorCtr="0" horzOverflow="overflow"/>
                </a:tc>
                <a:tc>
                  <a:txBody>
                    <a:bodyPr/>
                    <a:lstStyle/>
                    <a:p>
                      <a:pPr defTabSz="914400">
                        <a:defRPr sz="1800"/>
                      </a:pPr>
                      <a:r>
                        <a:rPr sz="1600">
                          <a:latin typeface="Helvetica Neue"/>
                          <a:ea typeface="Helvetica Neue"/>
                          <a:cs typeface="Helvetica Neue"/>
                          <a:sym typeface="Helvetica Neue"/>
                        </a:rPr>
                        <a:t>Gen</a:t>
                      </a:r>
                    </a:p>
                  </a:txBody>
                  <a:tcPr marL="50800" marR="50800" marT="50800" marB="50800" anchor="ctr" anchorCtr="0" horzOverflow="overflow"/>
                </a:tc>
                <a:tc>
                  <a:txBody>
                    <a:bodyPr/>
                    <a:lstStyle/>
                    <a:p>
                      <a:pPr defTabSz="914400">
                        <a:defRPr sz="1800"/>
                      </a:pPr>
                      <a:r>
                        <a:rPr sz="1600">
                          <a:latin typeface="Helvetica Neue"/>
                          <a:ea typeface="Helvetica Neue"/>
                          <a:cs typeface="Helvetica Neue"/>
                          <a:sym typeface="Helvetica Neue"/>
                        </a:rPr>
                        <a:t>Feb</a:t>
                      </a:r>
                    </a:p>
                  </a:txBody>
                  <a:tcPr marL="50800" marR="50800" marT="50800" marB="50800" anchor="ctr" anchorCtr="0" horzOverflow="overflow"/>
                </a:tc>
                <a:tc>
                  <a:txBody>
                    <a:bodyPr/>
                    <a:lstStyle/>
                    <a:p>
                      <a:pPr defTabSz="914400">
                        <a:defRPr sz="1800"/>
                      </a:pPr>
                      <a:r>
                        <a:rPr sz="1600">
                          <a:latin typeface="Helvetica Neue"/>
                          <a:ea typeface="Helvetica Neue"/>
                          <a:cs typeface="Helvetica Neue"/>
                          <a:sym typeface="Helvetica Neue"/>
                        </a:rPr>
                        <a:t>Mar</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59937">
                <a:tc>
                  <a:txBody>
                    <a:bodyPr/>
                    <a:lstStyle/>
                    <a:p>
                      <a:pPr algn="l" defTabSz="914400">
                        <a:defRPr sz="1800"/>
                      </a:pPr>
                      <a:r>
                        <a:rPr sz="1600">
                          <a:latin typeface="Helvetica Neue"/>
                          <a:ea typeface="Helvetica Neue"/>
                          <a:cs typeface="Helvetica Neue"/>
                          <a:sym typeface="Helvetica Neue"/>
                        </a:rPr>
                        <a:t>Progettazione, richiesta patrocini e spazi</a:t>
                      </a:r>
                    </a:p>
                  </a:txBody>
                  <a:tcPr marL="50800" marR="50800" marT="50800" marB="50800" anchor="ctr" anchorCtr="0" horzOverflow="overflow">
                    <a:lnL w="12700">
                      <a:solidFill>
                        <a:srgbClr val="5D5D5D"/>
                      </a:solidFill>
                      <a:miter lim="400000"/>
                    </a:lnL>
                  </a:tcPr>
                </a:tc>
                <a:tc>
                  <a:txBody>
                    <a:bodyPr/>
                    <a:lstStyle/>
                    <a:p>
                      <a:pPr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tcPr>
                </a:tc>
              </a:tr>
              <a:tr h="659937">
                <a:tc>
                  <a:txBody>
                    <a:bodyPr/>
                    <a:lstStyle/>
                    <a:p>
                      <a:pPr algn="l" defTabSz="914400">
                        <a:defRPr sz="1800"/>
                      </a:pPr>
                      <a:r>
                        <a:rPr sz="1600">
                          <a:latin typeface="Helvetica Neue"/>
                          <a:ea typeface="Helvetica Neue"/>
                          <a:cs typeface="Helvetica Neue"/>
                          <a:sym typeface="Helvetica Neue"/>
                        </a:rPr>
                        <a:t>Definizione programma, interventi ed attività esterna</a:t>
                      </a:r>
                    </a:p>
                  </a:txBody>
                  <a:tcPr marL="50800" marR="50800" marT="50800" marB="50800" anchor="ctr" anchorCtr="0" horzOverflow="overflow">
                    <a:lnL w="12700">
                      <a:solidFill>
                        <a:srgbClr val="5D5D5D"/>
                      </a:solidFill>
                      <a:miter lim="400000"/>
                    </a:lnL>
                  </a:tcPr>
                </a:tc>
                <a:tc>
                  <a:txBody>
                    <a:bodyPr/>
                    <a:lstStyle/>
                    <a:p>
                      <a:pPr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tcPr>
                </a:tc>
              </a:tr>
              <a:tr h="686456">
                <a:tc>
                  <a:txBody>
                    <a:bodyPr/>
                    <a:lstStyle/>
                    <a:p>
                      <a:pPr algn="l" defTabSz="914400">
                        <a:defRPr sz="1800"/>
                      </a:pPr>
                      <a:r>
                        <a:rPr sz="1600">
                          <a:latin typeface="Helvetica Neue"/>
                          <a:ea typeface="Helvetica Neue"/>
                          <a:cs typeface="Helvetica Neue"/>
                          <a:sym typeface="Helvetica Neue"/>
                        </a:rPr>
                        <a:t>Defizione budget e ricerca sponsor</a:t>
                      </a:r>
                    </a:p>
                  </a:txBody>
                  <a:tcPr marL="50800" marR="50800" marT="50800" marB="50800" anchor="ctr" anchorCtr="0" horzOverflow="overflow">
                    <a:lnL w="12700">
                      <a:solidFill>
                        <a:srgbClr val="5D5D5D"/>
                      </a:solidFill>
                      <a:miter lim="400000"/>
                    </a:lnL>
                  </a:tcPr>
                </a:tc>
                <a:tc>
                  <a:txBody>
                    <a:bodyPr/>
                    <a:lstStyle/>
                    <a:p>
                      <a:pPr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tcPr>
                </a:tc>
              </a:tr>
              <a:tr h="796654">
                <a:tc>
                  <a:txBody>
                    <a:bodyPr/>
                    <a:lstStyle/>
                    <a:p>
                      <a:pPr algn="l" defTabSz="914400">
                        <a:defRPr sz="1800"/>
                      </a:pPr>
                      <a:r>
                        <a:rPr sz="1600">
                          <a:latin typeface="Helvetica Neue"/>
                          <a:ea typeface="Helvetica Neue"/>
                          <a:cs typeface="Helvetica Neue"/>
                          <a:sym typeface="Helvetica Neue"/>
                        </a:rPr>
                        <a:t>Campagna promozionale social e www</a:t>
                      </a:r>
                    </a:p>
                  </a:txBody>
                  <a:tcPr marL="50800" marR="50800" marT="50800" marB="50800" anchor="ctr" anchorCtr="0" horzOverflow="overflow">
                    <a:lnL w="12700">
                      <a:solidFill>
                        <a:srgbClr val="5D5D5D"/>
                      </a:solidFill>
                      <a:miter lim="400000"/>
                    </a:lnL>
                  </a:tcPr>
                </a:tc>
                <a:tc>
                  <a:txBody>
                    <a:bodyPr/>
                    <a:lstStyle/>
                    <a:p>
                      <a:pPr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tcPr>
                </a:tc>
              </a:tr>
              <a:tr h="623059">
                <a:tc>
                  <a:txBody>
                    <a:bodyPr/>
                    <a:lstStyle/>
                    <a:p>
                      <a:pPr algn="l" defTabSz="914400">
                        <a:defRPr sz="1800"/>
                      </a:pPr>
                      <a:r>
                        <a:rPr sz="1600">
                          <a:latin typeface="Helvetica Neue"/>
                          <a:ea typeface="Helvetica Neue"/>
                          <a:cs typeface="Helvetica Neue"/>
                          <a:sym typeface="Helvetica Neue"/>
                        </a:rPr>
                        <a:t>Mailing list </a:t>
                      </a:r>
                    </a:p>
                  </a:txBody>
                  <a:tcPr marL="50800" marR="50800" marT="50800" marB="50800" anchor="ctr" anchorCtr="0" horzOverflow="overflow">
                    <a:lnL w="12700">
                      <a:solidFill>
                        <a:srgbClr val="5D5D5D"/>
                      </a:solidFill>
                      <a:miter lim="400000"/>
                    </a:lnL>
                  </a:tcPr>
                </a:tc>
                <a:tc>
                  <a:txBody>
                    <a:bodyPr/>
                    <a:lstStyle/>
                    <a:p>
                      <a:pPr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tcPr>
                </a:tc>
              </a:tr>
              <a:tr h="646976">
                <a:tc>
                  <a:txBody>
                    <a:bodyPr/>
                    <a:lstStyle/>
                    <a:p>
                      <a:pPr algn="l" defTabSz="914400">
                        <a:defRPr sz="1800"/>
                      </a:pPr>
                      <a:r>
                        <a:rPr sz="1600">
                          <a:latin typeface="Helvetica Neue"/>
                          <a:ea typeface="Helvetica Neue"/>
                          <a:cs typeface="Helvetica Neue"/>
                          <a:sym typeface="Helvetica Neue"/>
                        </a:rPr>
                        <a:t>Conferenza stampa di presentazione</a:t>
                      </a: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tcPr>
                </a:tc>
              </a:tr>
              <a:tr h="585098">
                <a:tc>
                  <a:txBody>
                    <a:bodyPr/>
                    <a:lstStyle/>
                    <a:p>
                      <a:pPr algn="l" defTabSz="914400">
                        <a:defRPr sz="1800"/>
                      </a:pPr>
                      <a:r>
                        <a:rPr sz="1600">
                          <a:latin typeface="Helvetica Neue"/>
                          <a:ea typeface="Helvetica Neue"/>
                          <a:cs typeface="Helvetica Neue"/>
                          <a:sym typeface="Helvetica Neue"/>
                        </a:rPr>
                        <a:t>Evento</a:t>
                      </a:r>
                    </a:p>
                  </a:txBody>
                  <a:tcPr marL="50800" marR="50800" marT="50800" marB="50800" anchor="ctr" anchorCtr="0" horzOverflow="overflow">
                    <a:lnL w="12700">
                      <a:solidFill>
                        <a:srgbClr val="5D5D5D"/>
                      </a:solidFill>
                      <a:miter lim="400000"/>
                    </a:lnL>
                  </a:tcPr>
                </a:tc>
                <a:tc>
                  <a:txBody>
                    <a:bodyPr/>
                    <a:lstStyle/>
                    <a:p>
                      <a:pPr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tcPr>
                </a:tc>
              </a:tr>
              <a:tr h="597304">
                <a:tc>
                  <a:txBody>
                    <a:bodyPr/>
                    <a:lstStyle/>
                    <a:p>
                      <a:pPr algn="l" defTabSz="914400">
                        <a:defRPr sz="1800"/>
                      </a:pPr>
                      <a:r>
                        <a:rPr sz="1600">
                          <a:latin typeface="Helvetica Neue"/>
                          <a:ea typeface="Helvetica Neue"/>
                          <a:cs typeface="Helvetica Neue"/>
                          <a:sym typeface="Helvetica Neue"/>
                        </a:rPr>
                        <a:t>Rassegna stampa</a:t>
                      </a:r>
                    </a:p>
                  </a:txBody>
                  <a:tcPr marL="50800" marR="50800" marT="50800" marB="50800" anchor="ctr" anchorCtr="0" horzOverflow="overflow">
                    <a:lnL w="12700">
                      <a:solidFill>
                        <a:srgbClr val="5D5D5D"/>
                      </a:solidFill>
                      <a:miter lim="400000"/>
                    </a:lnL>
                  </a:tcPr>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tcPr>
                </a:tc>
              </a:tr>
              <a:tr h="465142">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sz="1200">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B w="12700">
                      <a:solidFill>
                        <a:srgbClr val="606060"/>
                      </a:solidFill>
                      <a:miter lim="400000"/>
                    </a:lnB>
                  </a:tcPr>
                </a:tc>
                <a:tc>
                  <a:txBody>
                    <a:bodyPr/>
                    <a:lstStyle/>
                    <a:p>
                      <a:pPr algn="l" defTabSz="914400">
                        <a:defRPr>
                          <a:latin typeface="Helvetica Neue"/>
                          <a:ea typeface="Helvetica Neue"/>
                          <a:cs typeface="Helvetica Neue"/>
                          <a:sym typeface="Helvetica Neue"/>
                        </a:defRPr>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187" name="Rettangolo"/>
          <p:cNvSpPr/>
          <p:nvPr/>
        </p:nvSpPr>
        <p:spPr>
          <a:xfrm>
            <a:off x="6515100" y="3529365"/>
            <a:ext cx="1180867" cy="468843"/>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8" name="Rettangolo"/>
          <p:cNvSpPr/>
          <p:nvPr/>
        </p:nvSpPr>
        <p:spPr>
          <a:xfrm>
            <a:off x="7143633" y="4137907"/>
            <a:ext cx="1401793" cy="468843"/>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9" name="Rettangolo"/>
          <p:cNvSpPr/>
          <p:nvPr/>
        </p:nvSpPr>
        <p:spPr>
          <a:xfrm>
            <a:off x="6561666" y="4876800"/>
            <a:ext cx="1983759" cy="468842"/>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0" name="Rettangolo"/>
          <p:cNvSpPr/>
          <p:nvPr/>
        </p:nvSpPr>
        <p:spPr>
          <a:xfrm>
            <a:off x="8558124" y="5556779"/>
            <a:ext cx="1401793" cy="468842"/>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1" name="Rettangolo"/>
          <p:cNvSpPr/>
          <p:nvPr/>
        </p:nvSpPr>
        <p:spPr>
          <a:xfrm>
            <a:off x="9259020" y="6924189"/>
            <a:ext cx="236149" cy="468843"/>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2" name="Rettangolo"/>
          <p:cNvSpPr/>
          <p:nvPr/>
        </p:nvSpPr>
        <p:spPr>
          <a:xfrm>
            <a:off x="9985316" y="7532731"/>
            <a:ext cx="236149" cy="468843"/>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3" name="Rettangolo"/>
          <p:cNvSpPr/>
          <p:nvPr/>
        </p:nvSpPr>
        <p:spPr>
          <a:xfrm>
            <a:off x="10239316" y="8129631"/>
            <a:ext cx="236149" cy="468843"/>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4" name="Rettangolo"/>
          <p:cNvSpPr/>
          <p:nvPr/>
        </p:nvSpPr>
        <p:spPr>
          <a:xfrm>
            <a:off x="9271720" y="6301889"/>
            <a:ext cx="688197" cy="468843"/>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96" name="Tabella"/>
          <p:cNvGraphicFramePr/>
          <p:nvPr/>
        </p:nvGraphicFramePr>
        <p:xfrm>
          <a:off x="754331" y="2036613"/>
          <a:ext cx="11925632" cy="742027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479391"/>
                <a:gridCol w="1477846"/>
                <a:gridCol w="1477846"/>
                <a:gridCol w="1477846"/>
              </a:tblGrid>
              <a:tr h="598965">
                <a:tc>
                  <a:txBody>
                    <a:bodyPr/>
                    <a:lstStyle/>
                    <a:p>
                      <a:pPr algn="l" defTabSz="914400">
                        <a:defRPr sz="1800"/>
                      </a:pPr>
                      <a:r>
                        <a:rPr b="1" sz="2200">
                          <a:sym typeface="Helvetica Neue"/>
                        </a:rPr>
                        <a:t>Attività</a:t>
                      </a:r>
                    </a:p>
                  </a:txBody>
                  <a:tcPr marL="50800" marR="50800" marT="50800" marB="50800" anchor="ctr" anchorCtr="0" horzOverflow="overflow">
                    <a:lnL w="12700">
                      <a:solidFill>
                        <a:srgbClr val="000000"/>
                      </a:solidFill>
                      <a:miter lim="400000"/>
                    </a:lnL>
                    <a:lnT w="12700">
                      <a:solidFill>
                        <a:srgbClr val="000000"/>
                      </a:solidFill>
                      <a:miter lim="400000"/>
                    </a:lnT>
                  </a:tcPr>
                </a:tc>
                <a:tc>
                  <a:txBody>
                    <a:bodyPr/>
                    <a:lstStyle/>
                    <a:p>
                      <a:pPr defTabSz="914400">
                        <a:defRPr sz="1800"/>
                      </a:pPr>
                      <a:r>
                        <a:rPr b="1" sz="2200">
                          <a:sym typeface="Helvetica Neue"/>
                        </a:rPr>
                        <a:t>Comitato</a:t>
                      </a:r>
                    </a:p>
                  </a:txBody>
                  <a:tcPr marL="50800" marR="50800" marT="50800" marB="50800" anchor="ctr" anchorCtr="0" horzOverflow="overflow">
                    <a:lnT w="12700">
                      <a:solidFill>
                        <a:srgbClr val="000000"/>
                      </a:solidFill>
                      <a:miter lim="400000"/>
                    </a:lnT>
                  </a:tcPr>
                </a:tc>
                <a:tc>
                  <a:txBody>
                    <a:bodyPr/>
                    <a:lstStyle/>
                    <a:p>
                      <a:pPr defTabSz="914400">
                        <a:defRPr sz="1800"/>
                      </a:pPr>
                      <a:r>
                        <a:rPr b="1" sz="2200">
                          <a:sym typeface="Helvetica Neue"/>
                        </a:rPr>
                        <a:t>Promoter</a:t>
                      </a:r>
                    </a:p>
                  </a:txBody>
                  <a:tcPr marL="50800" marR="50800" marT="50800" marB="50800" anchor="ctr" anchorCtr="0" horzOverflow="overflow">
                    <a:lnT w="12700">
                      <a:solidFill>
                        <a:srgbClr val="000000"/>
                      </a:solidFill>
                      <a:miter lim="400000"/>
                    </a:lnT>
                  </a:tcPr>
                </a:tc>
                <a:tc>
                  <a:txBody>
                    <a:bodyPr/>
                    <a:lstStyle/>
                    <a:p>
                      <a:pPr defTabSz="914400">
                        <a:defRPr sz="1800"/>
                      </a:pPr>
                      <a:r>
                        <a:rPr b="1" sz="2200">
                          <a:sym typeface="Helvetica Neue"/>
                        </a:rPr>
                        <a:t>Altri</a:t>
                      </a:r>
                    </a:p>
                  </a:txBody>
                  <a:tcPr marL="50800" marR="50800" marT="50800" marB="50800" anchor="ctr" anchorCtr="0" horzOverflow="overflow">
                    <a:lnR w="12700">
                      <a:solidFill>
                        <a:srgbClr val="000000"/>
                      </a:solidFill>
                      <a:miter lim="400000"/>
                    </a:lnR>
                    <a:lnT w="12700">
                      <a:solidFill>
                        <a:srgbClr val="000000"/>
                      </a:solidFill>
                      <a:miter lim="400000"/>
                    </a:lnT>
                  </a:tcPr>
                </a:tc>
              </a:tr>
              <a:tr h="1120966">
                <a:tc>
                  <a:txBody>
                    <a:bodyPr/>
                    <a:lstStyle/>
                    <a:p>
                      <a:pPr algn="l" defTabSz="914400">
                        <a:defRPr sz="1800"/>
                      </a:pPr>
                      <a:r>
                        <a:rPr sz="2200">
                          <a:sym typeface="Helvetica Neue"/>
                        </a:rPr>
                        <a:t>Identificazione location (sala per Convention con almeno 50 posti a sedere, area esterna verde con alberi ad alto fusto per attività motoria)</a:t>
                      </a:r>
                    </a:p>
                  </a:txBody>
                  <a:tcPr marL="50800" marR="50800" marT="50800" marB="50800" anchor="ctr" anchorCtr="0" horzOverflow="overflow">
                    <a:lnL w="12700">
                      <a:solidFill>
                        <a:srgbClr val="000000"/>
                      </a:solidFill>
                      <a:miter lim="400000"/>
                    </a:lnL>
                  </a:tcPr>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tcPr>
                </a:tc>
              </a:tr>
              <a:tr h="516937">
                <a:tc>
                  <a:txBody>
                    <a:bodyPr/>
                    <a:lstStyle/>
                    <a:p>
                      <a:pPr algn="l" defTabSz="914400">
                        <a:defRPr sz="1800"/>
                      </a:pPr>
                      <a:r>
                        <a:rPr sz="2200">
                          <a:sym typeface="Helvetica Neue"/>
                        </a:rPr>
                        <a:t>Impianto audio amplificato,  microfoni e proiettore</a:t>
                      </a:r>
                    </a:p>
                  </a:txBody>
                  <a:tcPr marL="50800" marR="50800" marT="50800" marB="50800" anchor="ctr" anchorCtr="0" horzOverflow="overflow">
                    <a:lnL w="12700">
                      <a:solidFill>
                        <a:srgbClr val="000000"/>
                      </a:solidFill>
                      <a:miter lim="400000"/>
                    </a:lnL>
                  </a:tcPr>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tcPr>
                </a:tc>
              </a:tr>
              <a:tr h="378978">
                <a:tc>
                  <a:txBody>
                    <a:bodyPr/>
                    <a:lstStyle/>
                    <a:p>
                      <a:pPr algn="l" defTabSz="914400">
                        <a:defRPr sz="1800"/>
                      </a:pPr>
                      <a:r>
                        <a:rPr sz="2200">
                          <a:sym typeface="Helvetica Neue"/>
                        </a:rPr>
                        <a:t>Stesura progetto</a:t>
                      </a:r>
                    </a:p>
                  </a:txBody>
                  <a:tcPr marL="50800" marR="50800" marT="50800" marB="50800" anchor="ctr" anchorCtr="0" horzOverflow="overflow">
                    <a:lnL w="12700">
                      <a:solidFill>
                        <a:srgbClr val="000000"/>
                      </a:solidFill>
                      <a:miter lim="400000"/>
                    </a:lnL>
                  </a:tcPr>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tcPr>
                </a:tc>
              </a:tr>
              <a:tr h="598965">
                <a:tc>
                  <a:txBody>
                    <a:bodyPr/>
                    <a:lstStyle/>
                    <a:p>
                      <a:pPr algn="l" defTabSz="914400">
                        <a:defRPr sz="1800"/>
                      </a:pPr>
                      <a:r>
                        <a:rPr sz="2200">
                          <a:sym typeface="Helvetica Neue"/>
                        </a:rPr>
                        <a:t>Contatto e coinvolgimento ANMIC</a:t>
                      </a:r>
                    </a:p>
                  </a:txBody>
                  <a:tcPr marL="50800" marR="50800" marT="50800" marB="50800" anchor="ctr" anchorCtr="0" horzOverflow="overflow">
                    <a:lnL w="12700">
                      <a:solidFill>
                        <a:srgbClr val="000000"/>
                      </a:solidFill>
                      <a:miter lim="400000"/>
                    </a:lnL>
                  </a:tcPr>
                </a:tc>
                <a:tc>
                  <a:txBody>
                    <a:bodyPr/>
                    <a:lstStyle/>
                    <a:p>
                      <a:pPr defTabSz="914400">
                        <a:defRPr sz="1800"/>
                      </a:pPr>
                      <a:r>
                        <a:rPr sz="2200">
                          <a:sym typeface="Helvetica Neue"/>
                        </a:rPr>
                        <a:t>1</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tcPr>
                </a:tc>
              </a:tr>
              <a:tr h="598965">
                <a:tc>
                  <a:txBody>
                    <a:bodyPr/>
                    <a:lstStyle/>
                    <a:p>
                      <a:pPr algn="l" defTabSz="914400">
                        <a:defRPr sz="1800"/>
                      </a:pPr>
                      <a:r>
                        <a:rPr sz="2200">
                          <a:sym typeface="Helvetica Neue"/>
                        </a:rPr>
                        <a:t>Contatto e coinvolgimento altri oratori</a:t>
                      </a:r>
                    </a:p>
                  </a:txBody>
                  <a:tcPr marL="50800" marR="50800" marT="50800" marB="50800" anchor="ctr" anchorCtr="0" horzOverflow="overflow">
                    <a:lnL w="12700">
                      <a:solidFill>
                        <a:srgbClr val="000000"/>
                      </a:solidFill>
                      <a:miter lim="400000"/>
                    </a:lnL>
                  </a:tcPr>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1800"/>
                      </a:pPr>
                      <a:r>
                        <a:rPr sz="2200">
                          <a:sym typeface="Helvetica Neue"/>
                        </a:rPr>
                        <a:t>X</a:t>
                      </a:r>
                    </a:p>
                  </a:txBody>
                  <a:tcPr marL="50800" marR="50800" marT="50800" marB="50800" anchor="ctr" anchorCtr="0" horzOverflow="overflow">
                    <a:lnR w="12700">
                      <a:solidFill>
                        <a:srgbClr val="000000"/>
                      </a:solidFill>
                      <a:miter lim="400000"/>
                    </a:lnR>
                  </a:tcPr>
                </a:tc>
              </a:tr>
              <a:tr h="598965">
                <a:tc>
                  <a:txBody>
                    <a:bodyPr/>
                    <a:lstStyle/>
                    <a:p>
                      <a:pPr algn="l" defTabSz="914400">
                        <a:defRPr sz="1800"/>
                      </a:pPr>
                      <a:r>
                        <a:rPr sz="2200">
                          <a:sym typeface="Helvetica Neue"/>
                        </a:rPr>
                        <a:t>Richiesta patrocino ed autorizzazione spazi esterni</a:t>
                      </a:r>
                    </a:p>
                  </a:txBody>
                  <a:tcPr marL="50800" marR="50800" marT="50800" marB="50800" anchor="ctr" anchorCtr="0" horzOverflow="overflow">
                    <a:lnL w="12700">
                      <a:solidFill>
                        <a:srgbClr val="000000"/>
                      </a:solidFill>
                      <a:miter lim="400000"/>
                    </a:lnL>
                  </a:tcPr>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tcPr>
                </a:tc>
              </a:tr>
              <a:tr h="598965">
                <a:tc>
                  <a:txBody>
                    <a:bodyPr/>
                    <a:lstStyle/>
                    <a:p>
                      <a:pPr algn="l" defTabSz="914400">
                        <a:defRPr sz="1800"/>
                      </a:pPr>
                      <a:r>
                        <a:rPr sz="2200">
                          <a:sym typeface="Helvetica Neue"/>
                        </a:rPr>
                        <a:t>Gestione attività motoria</a:t>
                      </a:r>
                    </a:p>
                  </a:txBody>
                  <a:tcPr marL="50800" marR="50800" marT="50800" marB="50800" anchor="ctr" anchorCtr="0" horzOverflow="overflow">
                    <a:lnL w="12700">
                      <a:solidFill>
                        <a:srgbClr val="000000"/>
                      </a:solidFill>
                      <a:miter lim="400000"/>
                    </a:lnL>
                  </a:tcPr>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tcPr>
                </a:tc>
              </a:tr>
              <a:tr h="598965">
                <a:tc>
                  <a:txBody>
                    <a:bodyPr/>
                    <a:lstStyle/>
                    <a:p>
                      <a:pPr algn="l" defTabSz="914400">
                        <a:defRPr sz="1800"/>
                      </a:pPr>
                      <a:r>
                        <a:rPr sz="2200">
                          <a:sym typeface="Helvetica Neue"/>
                        </a:rPr>
                        <a:t>Ricerca sponsor con finalità primaria di copertura dei costi</a:t>
                      </a:r>
                    </a:p>
                  </a:txBody>
                  <a:tcPr marL="50800" marR="50800" marT="50800" marB="50800" anchor="ctr" anchorCtr="0" horzOverflow="overflow">
                    <a:lnL w="12700">
                      <a:solidFill>
                        <a:srgbClr val="000000"/>
                      </a:solidFill>
                      <a:miter lim="400000"/>
                    </a:lnL>
                  </a:tcPr>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1800"/>
                      </a:pPr>
                      <a:r>
                        <a:rPr sz="2200">
                          <a:sym typeface="Helvetica Neue"/>
                        </a:rPr>
                        <a:t>X</a:t>
                      </a:r>
                    </a:p>
                  </a:txBody>
                  <a:tcPr marL="50800" marR="50800" marT="50800" marB="50800" anchor="ctr" anchorCtr="0" horzOverflow="overflow">
                    <a:lnR w="12700">
                      <a:solidFill>
                        <a:srgbClr val="000000"/>
                      </a:solidFill>
                      <a:miter lim="400000"/>
                    </a:lnR>
                  </a:tcPr>
                </a:tc>
              </a:tr>
              <a:tr h="598965">
                <a:tc>
                  <a:txBody>
                    <a:bodyPr/>
                    <a:lstStyle/>
                    <a:p>
                      <a:pPr algn="l" defTabSz="914400">
                        <a:defRPr sz="1800"/>
                      </a:pPr>
                      <a:r>
                        <a:rPr sz="2200">
                          <a:sym typeface="Helvetica Neue"/>
                        </a:rPr>
                        <a:t>Realizzazione locandina</a:t>
                      </a:r>
                    </a:p>
                  </a:txBody>
                  <a:tcPr marL="50800" marR="50800" marT="50800" marB="50800" anchor="ctr" anchorCtr="0" horzOverflow="overflow">
                    <a:lnL w="12700">
                      <a:solidFill>
                        <a:srgbClr val="000000"/>
                      </a:solidFill>
                      <a:miter lim="400000"/>
                    </a:lnL>
                  </a:tcPr>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tcPr>
                </a:tc>
              </a:tr>
              <a:tr h="598965">
                <a:tc>
                  <a:txBody>
                    <a:bodyPr/>
                    <a:lstStyle/>
                    <a:p>
                      <a:pPr algn="l" defTabSz="914400">
                        <a:defRPr sz="1800"/>
                      </a:pPr>
                      <a:r>
                        <a:rPr sz="2200">
                          <a:sym typeface="Helvetica Neue"/>
                        </a:rPr>
                        <a:t>Promozione su social ed online</a:t>
                      </a:r>
                    </a:p>
                  </a:txBody>
                  <a:tcPr marL="50800" marR="50800" marT="50800" marB="50800" anchor="ctr" anchorCtr="0" horzOverflow="overflow">
                    <a:lnL w="12700">
                      <a:solidFill>
                        <a:srgbClr val="000000"/>
                      </a:solidFill>
                      <a:miter lim="400000"/>
                    </a:lnL>
                  </a:tcPr>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1800"/>
                      </a:pPr>
                      <a:r>
                        <a:rPr sz="2200">
                          <a:sym typeface="Helvetica Neue"/>
                        </a:rPr>
                        <a:t>X</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tcPr>
                </a:tc>
              </a:tr>
              <a:tr h="598965">
                <a:tc>
                  <a:txBody>
                    <a:bodyPr/>
                    <a:lstStyle/>
                    <a:p>
                      <a:pPr algn="l" defTabSz="914400">
                        <a:defRPr sz="1800"/>
                      </a:pPr>
                      <a:r>
                        <a:rPr sz="2200">
                          <a:sym typeface="Helvetica Neue"/>
                        </a:rPr>
                        <a:t>…</a:t>
                      </a:r>
                    </a:p>
                  </a:txBody>
                  <a:tcPr marL="50800" marR="50800" marT="50800" marB="50800" anchor="ctr" anchorCtr="0" horzOverflow="overflow">
                    <a:lnL w="12700">
                      <a:solidFill>
                        <a:srgbClr val="000000"/>
                      </a:solidFill>
                      <a:miter lim="400000"/>
                    </a:lnL>
                    <a:lnB w="12700">
                      <a:solidFill>
                        <a:srgbClr val="000000"/>
                      </a:solidFill>
                      <a:miter lim="400000"/>
                    </a:lnB>
                  </a:tcPr>
                </a:tc>
                <a:tc>
                  <a:txBody>
                    <a:bodyPr/>
                    <a:lstStyle/>
                    <a:p>
                      <a:pPr defTabSz="914400">
                        <a:defRPr sz="2200">
                          <a:sym typeface="Helvetica Neue"/>
                        </a:defRPr>
                      </a:pPr>
                    </a:p>
                  </a:txBody>
                  <a:tcPr marL="50800" marR="50800" marT="50800" marB="50800" anchor="ctr" anchorCtr="0" horzOverflow="overflow">
                    <a:lnB w="12700">
                      <a:solidFill>
                        <a:srgbClr val="000000"/>
                      </a:solidFill>
                      <a:miter lim="400000"/>
                    </a:lnB>
                  </a:tcPr>
                </a:tc>
                <a:tc>
                  <a:txBody>
                    <a:bodyPr/>
                    <a:lstStyle/>
                    <a:p>
                      <a:pPr defTabSz="914400">
                        <a:defRPr sz="2200">
                          <a:sym typeface="Helvetica Neue"/>
                        </a:defRPr>
                      </a:pPr>
                    </a:p>
                  </a:txBody>
                  <a:tcPr marL="50800" marR="50800" marT="50800" marB="50800" anchor="ctr" anchorCtr="0" horzOverflow="overflow">
                    <a:lnB w="12700">
                      <a:solidFill>
                        <a:srgbClr val="000000"/>
                      </a:solidFill>
                      <a:miter lim="400000"/>
                    </a:lnB>
                  </a:tcPr>
                </a:tc>
                <a:tc>
                  <a:txBody>
                    <a:bodyPr/>
                    <a:lstStyle/>
                    <a:p>
                      <a:pPr defTabSz="914400">
                        <a:defRPr sz="2200">
                          <a:sym typeface="Helvetica Neue"/>
                        </a:defRPr>
                      </a:pPr>
                    </a:p>
                  </a:txBody>
                  <a:tcPr marL="50800" marR="50800" marT="50800" marB="50800" anchor="ctr" anchorCtr="0" horzOverflow="overflow">
                    <a:lnR w="12700">
                      <a:solidFill>
                        <a:srgbClr val="000000"/>
                      </a:solidFill>
                      <a:miter lim="400000"/>
                    </a:lnR>
                    <a:lnB w="12700">
                      <a:solidFill>
                        <a:srgbClr val="000000"/>
                      </a:solidFill>
                      <a:miter lim="400000"/>
                    </a:lnB>
                  </a:tcPr>
                </a:tc>
              </a:tr>
            </a:tbl>
          </a:graphicData>
        </a:graphic>
      </p:graphicFrame>
      <p:grpSp>
        <p:nvGrpSpPr>
          <p:cNvPr id="203" name="Gruppo"/>
          <p:cNvGrpSpPr/>
          <p:nvPr/>
        </p:nvGrpSpPr>
        <p:grpSpPr>
          <a:xfrm>
            <a:off x="-2606836" y="-2029164"/>
            <a:ext cx="18635266" cy="3883110"/>
            <a:chOff x="0" y="0"/>
            <a:chExt cx="18635265" cy="3883109"/>
          </a:xfrm>
        </p:grpSpPr>
        <p:sp>
          <p:nvSpPr>
            <p:cNvPr id="197" name="Rettangolo"/>
            <p:cNvSpPr/>
            <p:nvPr/>
          </p:nvSpPr>
          <p:spPr>
            <a:xfrm>
              <a:off x="0" y="0"/>
              <a:ext cx="18635266" cy="3149600"/>
            </a:xfrm>
            <a:prstGeom prst="rect">
              <a:avLst/>
            </a:prstGeom>
            <a:solidFill>
              <a:srgbClr val="0E73C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200">
                  <a:solidFill>
                    <a:srgbClr val="FFFFFF"/>
                  </a:solidFill>
                  <a:latin typeface="+mn-lt"/>
                  <a:ea typeface="+mn-ea"/>
                  <a:cs typeface="+mn-cs"/>
                  <a:sym typeface="Helvetica Neue Medium"/>
                </a:defRPr>
              </a:lvl1pPr>
            </a:lstStyle>
            <a:p>
              <a:pPr/>
              <a:r>
                <a:t> </a:t>
              </a:r>
            </a:p>
          </p:txBody>
        </p:sp>
        <p:pic>
          <p:nvPicPr>
            <p:cNvPr id="198" name="Immagine" descr="Immagine"/>
            <p:cNvPicPr>
              <a:picLocks noChangeAspect="1"/>
            </p:cNvPicPr>
            <p:nvPr/>
          </p:nvPicPr>
          <p:blipFill>
            <a:blip r:embed="rId2">
              <a:extLst/>
            </a:blip>
            <a:stretch>
              <a:fillRect/>
            </a:stretch>
          </p:blipFill>
          <p:spPr>
            <a:xfrm>
              <a:off x="6968726" y="1978946"/>
              <a:ext cx="8861539" cy="1178585"/>
            </a:xfrm>
            <a:prstGeom prst="rect">
              <a:avLst/>
            </a:prstGeom>
            <a:ln w="12700" cap="flat">
              <a:noFill/>
              <a:miter lim="400000"/>
            </a:ln>
            <a:effectLst/>
          </p:spPr>
        </p:pic>
        <p:grpSp>
          <p:nvGrpSpPr>
            <p:cNvPr id="202" name="Gruppo"/>
            <p:cNvGrpSpPr/>
            <p:nvPr/>
          </p:nvGrpSpPr>
          <p:grpSpPr>
            <a:xfrm>
              <a:off x="2645659" y="2035920"/>
              <a:ext cx="6200254" cy="1847190"/>
              <a:chOff x="-61" y="184454"/>
              <a:chExt cx="6200253" cy="1847189"/>
            </a:xfrm>
          </p:grpSpPr>
          <p:sp>
            <p:nvSpPr>
              <p:cNvPr id="199" name="TREMOLO DAY"/>
              <p:cNvSpPr/>
              <p:nvPr/>
            </p:nvSpPr>
            <p:spPr>
              <a:xfrm>
                <a:off x="3368091" y="435106"/>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100">
                    <a:solidFill>
                      <a:srgbClr val="FFFFFF"/>
                    </a:solidFill>
                  </a:defRPr>
                </a:lvl1pPr>
              </a:lstStyle>
              <a:p>
                <a:pPr/>
                <a:r>
                  <a:t>TREMOLO DAY</a:t>
                </a:r>
              </a:p>
            </p:txBody>
          </p:sp>
          <p:pic>
            <p:nvPicPr>
              <p:cNvPr id="200" name="tremolo2.psd" descr="tremolo2.psd"/>
              <p:cNvPicPr>
                <a:picLocks noChangeAspect="1"/>
              </p:cNvPicPr>
              <p:nvPr/>
            </p:nvPicPr>
            <p:blipFill>
              <a:blip r:embed="rId3">
                <a:extLst/>
              </a:blip>
              <a:srcRect l="9484" t="3510" r="11494" b="6914"/>
              <a:stretch>
                <a:fillRect/>
              </a:stretch>
            </p:blipFill>
            <p:spPr>
              <a:xfrm>
                <a:off x="-62" y="184454"/>
                <a:ext cx="865647" cy="1326723"/>
              </a:xfrm>
              <a:custGeom>
                <a:avLst/>
                <a:gdLst/>
                <a:ahLst/>
                <a:cxnLst>
                  <a:cxn ang="0">
                    <a:pos x="wd2" y="hd2"/>
                  </a:cxn>
                  <a:cxn ang="5400000">
                    <a:pos x="wd2" y="hd2"/>
                  </a:cxn>
                  <a:cxn ang="10800000">
                    <a:pos x="wd2" y="hd2"/>
                  </a:cxn>
                  <a:cxn ang="16200000">
                    <a:pos x="wd2" y="hd2"/>
                  </a:cxn>
                </a:cxnLst>
                <a:rect l="0" t="0" r="r" b="b"/>
                <a:pathLst>
                  <a:path w="21566" h="21438" fill="norm" stroke="1" extrusionOk="0">
                    <a:moveTo>
                      <a:pt x="9741" y="8"/>
                    </a:moveTo>
                    <a:cubicBezTo>
                      <a:pt x="8643" y="-94"/>
                      <a:pt x="7995" y="791"/>
                      <a:pt x="7832" y="2605"/>
                    </a:cubicBezTo>
                    <a:cubicBezTo>
                      <a:pt x="7706" y="4018"/>
                      <a:pt x="7784" y="4316"/>
                      <a:pt x="8554" y="5376"/>
                    </a:cubicBezTo>
                    <a:cubicBezTo>
                      <a:pt x="9729" y="6994"/>
                      <a:pt x="9721" y="7409"/>
                      <a:pt x="8554" y="7877"/>
                    </a:cubicBezTo>
                    <a:cubicBezTo>
                      <a:pt x="7019" y="8493"/>
                      <a:pt x="5646" y="9551"/>
                      <a:pt x="5400" y="10307"/>
                    </a:cubicBezTo>
                    <a:cubicBezTo>
                      <a:pt x="5274" y="10694"/>
                      <a:pt x="5024" y="11162"/>
                      <a:pt x="4846" y="11346"/>
                    </a:cubicBezTo>
                    <a:cubicBezTo>
                      <a:pt x="4661" y="11538"/>
                      <a:pt x="4640" y="11846"/>
                      <a:pt x="4787" y="12065"/>
                    </a:cubicBezTo>
                    <a:cubicBezTo>
                      <a:pt x="4928" y="12275"/>
                      <a:pt x="5016" y="12549"/>
                      <a:pt x="4985" y="12680"/>
                    </a:cubicBezTo>
                    <a:cubicBezTo>
                      <a:pt x="4953" y="12811"/>
                      <a:pt x="5065" y="12982"/>
                      <a:pt x="5242" y="13052"/>
                    </a:cubicBezTo>
                    <a:cubicBezTo>
                      <a:pt x="5419" y="13123"/>
                      <a:pt x="5568" y="13506"/>
                      <a:pt x="5568" y="13905"/>
                    </a:cubicBezTo>
                    <a:cubicBezTo>
                      <a:pt x="5568" y="14362"/>
                      <a:pt x="5767" y="14728"/>
                      <a:pt x="6112" y="14893"/>
                    </a:cubicBezTo>
                    <a:cubicBezTo>
                      <a:pt x="6621" y="15136"/>
                      <a:pt x="6589" y="15205"/>
                      <a:pt x="5667" y="15829"/>
                    </a:cubicBezTo>
                    <a:cubicBezTo>
                      <a:pt x="5120" y="16199"/>
                      <a:pt x="4401" y="16696"/>
                      <a:pt x="4065" y="16932"/>
                    </a:cubicBezTo>
                    <a:cubicBezTo>
                      <a:pt x="3715" y="17178"/>
                      <a:pt x="2866" y="17420"/>
                      <a:pt x="2078" y="17497"/>
                    </a:cubicBezTo>
                    <a:cubicBezTo>
                      <a:pt x="536" y="17647"/>
                      <a:pt x="-34" y="17787"/>
                      <a:pt x="1" y="18119"/>
                    </a:cubicBezTo>
                    <a:cubicBezTo>
                      <a:pt x="13" y="18229"/>
                      <a:pt x="96" y="18362"/>
                      <a:pt x="229" y="18523"/>
                    </a:cubicBezTo>
                    <a:cubicBezTo>
                      <a:pt x="830" y="19249"/>
                      <a:pt x="4403" y="21138"/>
                      <a:pt x="5469" y="21293"/>
                    </a:cubicBezTo>
                    <a:cubicBezTo>
                      <a:pt x="6929" y="21506"/>
                      <a:pt x="7930" y="21486"/>
                      <a:pt x="8327" y="21229"/>
                    </a:cubicBezTo>
                    <a:cubicBezTo>
                      <a:pt x="8868" y="20879"/>
                      <a:pt x="8794" y="20463"/>
                      <a:pt x="8159" y="20318"/>
                    </a:cubicBezTo>
                    <a:cubicBezTo>
                      <a:pt x="7416" y="20149"/>
                      <a:pt x="6191" y="19424"/>
                      <a:pt x="6191" y="19151"/>
                    </a:cubicBezTo>
                    <a:cubicBezTo>
                      <a:pt x="6191" y="18710"/>
                      <a:pt x="9879" y="16605"/>
                      <a:pt x="10650" y="16605"/>
                    </a:cubicBezTo>
                    <a:cubicBezTo>
                      <a:pt x="11382" y="16605"/>
                      <a:pt x="13092" y="18359"/>
                      <a:pt x="13092" y="19106"/>
                    </a:cubicBezTo>
                    <a:cubicBezTo>
                      <a:pt x="13092" y="19472"/>
                      <a:pt x="13287" y="19935"/>
                      <a:pt x="13518" y="20139"/>
                    </a:cubicBezTo>
                    <a:cubicBezTo>
                      <a:pt x="13889" y="20468"/>
                      <a:pt x="14060" y="20485"/>
                      <a:pt x="15109" y="20261"/>
                    </a:cubicBezTo>
                    <a:cubicBezTo>
                      <a:pt x="15759" y="20122"/>
                      <a:pt x="16669" y="19883"/>
                      <a:pt x="17127" y="19728"/>
                    </a:cubicBezTo>
                    <a:cubicBezTo>
                      <a:pt x="17584" y="19574"/>
                      <a:pt x="18285" y="19447"/>
                      <a:pt x="18679" y="19446"/>
                    </a:cubicBezTo>
                    <a:cubicBezTo>
                      <a:pt x="19775" y="19444"/>
                      <a:pt x="21566" y="18889"/>
                      <a:pt x="21566" y="18555"/>
                    </a:cubicBezTo>
                    <a:cubicBezTo>
                      <a:pt x="21566" y="17754"/>
                      <a:pt x="21219" y="17609"/>
                      <a:pt x="19687" y="17740"/>
                    </a:cubicBezTo>
                    <a:cubicBezTo>
                      <a:pt x="18003" y="17885"/>
                      <a:pt x="16860" y="17597"/>
                      <a:pt x="16860" y="17035"/>
                    </a:cubicBezTo>
                    <a:cubicBezTo>
                      <a:pt x="16860" y="16834"/>
                      <a:pt x="16762" y="16605"/>
                      <a:pt x="16642" y="16528"/>
                    </a:cubicBezTo>
                    <a:cubicBezTo>
                      <a:pt x="16523" y="16451"/>
                      <a:pt x="16445" y="15968"/>
                      <a:pt x="16464" y="15457"/>
                    </a:cubicBezTo>
                    <a:cubicBezTo>
                      <a:pt x="16490" y="14742"/>
                      <a:pt x="16693" y="14396"/>
                      <a:pt x="17344" y="13957"/>
                    </a:cubicBezTo>
                    <a:cubicBezTo>
                      <a:pt x="17810" y="13642"/>
                      <a:pt x="18381" y="13435"/>
                      <a:pt x="18620" y="13495"/>
                    </a:cubicBezTo>
                    <a:cubicBezTo>
                      <a:pt x="18929" y="13572"/>
                      <a:pt x="19055" y="13432"/>
                      <a:pt x="19055" y="13007"/>
                    </a:cubicBezTo>
                    <a:cubicBezTo>
                      <a:pt x="19055" y="12679"/>
                      <a:pt x="18957" y="12347"/>
                      <a:pt x="18837" y="12270"/>
                    </a:cubicBezTo>
                    <a:cubicBezTo>
                      <a:pt x="18717" y="12192"/>
                      <a:pt x="18586" y="11606"/>
                      <a:pt x="18550" y="10968"/>
                    </a:cubicBezTo>
                    <a:cubicBezTo>
                      <a:pt x="18514" y="10330"/>
                      <a:pt x="18390" y="9418"/>
                      <a:pt x="18264" y="8942"/>
                    </a:cubicBezTo>
                    <a:cubicBezTo>
                      <a:pt x="18099" y="8321"/>
                      <a:pt x="18151" y="7974"/>
                      <a:pt x="18461" y="7723"/>
                    </a:cubicBezTo>
                    <a:cubicBezTo>
                      <a:pt x="19718" y="6709"/>
                      <a:pt x="20086" y="5590"/>
                      <a:pt x="19223" y="5376"/>
                    </a:cubicBezTo>
                    <a:cubicBezTo>
                      <a:pt x="18960" y="5311"/>
                      <a:pt x="18832" y="5127"/>
                      <a:pt x="18936" y="4953"/>
                    </a:cubicBezTo>
                    <a:cubicBezTo>
                      <a:pt x="19171" y="4557"/>
                      <a:pt x="18498" y="2649"/>
                      <a:pt x="17908" y="2041"/>
                    </a:cubicBezTo>
                    <a:cubicBezTo>
                      <a:pt x="17489" y="1609"/>
                      <a:pt x="17309" y="1588"/>
                      <a:pt x="15357" y="1701"/>
                    </a:cubicBezTo>
                    <a:cubicBezTo>
                      <a:pt x="11167" y="1943"/>
                      <a:pt x="11519" y="1996"/>
                      <a:pt x="10937" y="983"/>
                    </a:cubicBezTo>
                    <a:cubicBezTo>
                      <a:pt x="10566" y="337"/>
                      <a:pt x="10220" y="53"/>
                      <a:pt x="9741" y="8"/>
                    </a:cubicBezTo>
                    <a:close/>
                  </a:path>
                </a:pathLst>
              </a:custGeom>
              <a:ln w="12700" cap="flat">
                <a:noFill/>
                <a:miter lim="400000"/>
              </a:ln>
              <a:effectLst/>
            </p:spPr>
          </p:pic>
          <p:sp>
            <p:nvSpPr>
              <p:cNvPr id="201" name="gg mese 2019 | Località | Indirizzo"/>
              <p:cNvSpPr/>
              <p:nvPr/>
            </p:nvSpPr>
            <p:spPr>
              <a:xfrm>
                <a:off x="4930191" y="761644"/>
                <a:ext cx="1270001" cy="1270001"/>
              </a:xfrm>
              <a:prstGeom prst="line">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b="0" spc="78" sz="3900">
                    <a:solidFill>
                      <a:srgbClr val="FFFFFF"/>
                    </a:solidFill>
                    <a:latin typeface="DIN Condensed"/>
                    <a:ea typeface="DIN Condensed"/>
                    <a:cs typeface="DIN Condensed"/>
                    <a:sym typeface="DIN Condensed"/>
                  </a:defRPr>
                </a:lvl1pPr>
              </a:lstStyle>
              <a:p>
                <a:pPr/>
                <a:r>
                  <a:t>gg mese 2019 | Località | Indirizzo</a:t>
                </a:r>
              </a:p>
            </p:txBody>
          </p:sp>
        </p:grpSp>
      </p:grpSp>
      <p:sp>
        <p:nvSpPr>
          <p:cNvPr id="204" name="Chi fa cosa"/>
          <p:cNvSpPr txBox="1"/>
          <p:nvPr/>
        </p:nvSpPr>
        <p:spPr>
          <a:xfrm>
            <a:off x="10741485" y="1314872"/>
            <a:ext cx="1932128" cy="629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4200">
                <a:solidFill>
                  <a:schemeClr val="accent5">
                    <a:hueOff val="-82419"/>
                    <a:satOff val="-9513"/>
                    <a:lumOff val="-16343"/>
                  </a:schemeClr>
                </a:solidFill>
                <a:latin typeface="DIN Condensed"/>
                <a:ea typeface="DIN Condensed"/>
                <a:cs typeface="DIN Condensed"/>
                <a:sym typeface="DIN Condensed"/>
              </a:defRPr>
            </a:lvl1pPr>
          </a:lstStyle>
          <a:p>
            <a:pPr/>
            <a:r>
              <a:t>Chi fa cosa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